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93" r:id="rId2"/>
    <p:sldId id="309" r:id="rId3"/>
    <p:sldId id="304" r:id="rId4"/>
    <p:sldId id="262" r:id="rId5"/>
    <p:sldId id="280" r:id="rId6"/>
    <p:sldId id="299" r:id="rId7"/>
    <p:sldId id="301" r:id="rId8"/>
    <p:sldId id="308" r:id="rId9"/>
    <p:sldId id="279" r:id="rId10"/>
    <p:sldId id="289" r:id="rId11"/>
    <p:sldId id="300" r:id="rId12"/>
    <p:sldId id="302" r:id="rId13"/>
    <p:sldId id="290" r:id="rId14"/>
    <p:sldId id="306" r:id="rId15"/>
    <p:sldId id="307" r:id="rId16"/>
    <p:sldId id="281" r:id="rId17"/>
    <p:sldId id="28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charset="0"/>
        <a:ea typeface="ＭＳ Ｐゴシック" pitchFamily="12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718" autoAdjust="0"/>
  </p:normalViewPr>
  <p:slideViewPr>
    <p:cSldViewPr>
      <p:cViewPr>
        <p:scale>
          <a:sx n="88" d="100"/>
          <a:sy n="88" d="100"/>
        </p:scale>
        <p:origin x="-3090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263DC-D779-449F-84FB-72E5E82758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6AB94-26EF-4D10-8E80-4E2A90FE19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99577-67DB-41B8-9606-DA374D988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C1913-5B00-4ABA-9DDB-5CCB434B2C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10590-64DE-4A03-B18E-207D35CCB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622F6-E016-4AA8-A548-5BD6919E73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2FCF2-4DC8-4115-9F36-B891F1484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63BE-3A76-4A83-934A-1BB7E13931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FE837-C71E-458D-BF44-938FC55642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20C5E-E5B4-48A1-BF51-DF00EED37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C938B-4A37-4059-87A1-7D8D3EBCA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1AC848-DA08-41EA-85EE-CB863E9C6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CAcQjRw&amp;url=http://dimemag.com/2014/01/usa-basketball-reveals-brand-new-28-player-pool/&amp;ei=f2-8VPLZH4HUgwTZ34GYAQ&amp;psig=AFQjCNGyvfaGdo552aOm15utLGnEEuOgSA&amp;ust=142172178476037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7017" y="3655874"/>
            <a:ext cx="6199069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Turn The Corner </a:t>
            </a:r>
          </a:p>
          <a:p>
            <a:pPr algn="ctr"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In Autism Therapy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150" y="1524000"/>
            <a:ext cx="67421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76200"/>
            <a:ext cx="6705600" cy="2057400"/>
          </a:xfrm>
        </p:spPr>
        <p:txBody>
          <a:bodyPr>
            <a:normAutofit fontScale="92500"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CoQ10 Does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-works to reduce the effects of maladies caused by free radicals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762000" y="2438400"/>
            <a:ext cx="784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What maladies are caused by or made worse </a:t>
            </a:r>
          </a:p>
          <a:p>
            <a:r>
              <a:rPr lang="en-US" sz="2800" b="1" dirty="0" smtClean="0"/>
              <a:t>                       by free radicals?</a:t>
            </a:r>
            <a:endParaRPr lang="en-US" sz="2800" dirty="0"/>
          </a:p>
          <a:p>
            <a:endParaRPr lang="en-US" dirty="0" smtClean="0"/>
          </a:p>
          <a:p>
            <a:r>
              <a:rPr lang="en-US" dirty="0" smtClean="0"/>
              <a:t>   AUTISM			           Diabetes</a:t>
            </a:r>
          </a:p>
          <a:p>
            <a:r>
              <a:rPr lang="en-US" dirty="0" smtClean="0"/>
              <a:t>   Muscle fatigue			Heart disease</a:t>
            </a:r>
          </a:p>
          <a:p>
            <a:r>
              <a:rPr lang="en-US" dirty="0" smtClean="0"/>
              <a:t>   Joint damage			Arthritis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Anhydrosis</a:t>
            </a:r>
            <a:r>
              <a:rPr lang="en-US" dirty="0" smtClean="0"/>
              <a:t>				Weak nails/hair </a:t>
            </a:r>
          </a:p>
          <a:p>
            <a:r>
              <a:rPr lang="en-US" dirty="0" smtClean="0"/>
              <a:t>   Immune deficiencies		General aging</a:t>
            </a:r>
          </a:p>
          <a:p>
            <a:r>
              <a:rPr lang="en-US" dirty="0" smtClean="0"/>
              <a:t>   High </a:t>
            </a:r>
            <a:r>
              <a:rPr lang="en-US" dirty="0"/>
              <a:t>blood </a:t>
            </a:r>
            <a:r>
              <a:rPr lang="en-US" dirty="0" smtClean="0"/>
              <a:t>pressure 		Gum disease</a:t>
            </a:r>
          </a:p>
          <a:p>
            <a:r>
              <a:rPr lang="en-US" dirty="0" smtClean="0"/>
              <a:t>   High cholesterol			Decreased athleticism</a:t>
            </a:r>
          </a:p>
          <a:p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2133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467600" cy="1219200"/>
          </a:xfrm>
        </p:spPr>
        <p:txBody>
          <a:bodyPr>
            <a:normAutofit fontScale="77500" lnSpcReduction="20000"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CoQ10 works with the other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components of Human Elements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FocusRight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even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cellular protection.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2133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CoQ10: Helps Prevent</a:t>
            </a:r>
          </a:p>
          <a:p>
            <a:r>
              <a:rPr lang="en-US" dirty="0" smtClean="0"/>
              <a:t>Joint damage</a:t>
            </a:r>
          </a:p>
          <a:p>
            <a:r>
              <a:rPr lang="en-US" dirty="0" smtClean="0"/>
              <a:t>Muscle fatigue</a:t>
            </a:r>
          </a:p>
          <a:p>
            <a:r>
              <a:rPr lang="en-US" dirty="0" err="1" smtClean="0"/>
              <a:t>Anhydrosis</a:t>
            </a:r>
            <a:endParaRPr lang="en-US" dirty="0" smtClean="0"/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High Blood Pressure</a:t>
            </a:r>
          </a:p>
          <a:p>
            <a:r>
              <a:rPr lang="en-US" dirty="0" smtClean="0"/>
              <a:t>High Cholesterol</a:t>
            </a:r>
          </a:p>
          <a:p>
            <a:r>
              <a:rPr lang="en-US" dirty="0" smtClean="0"/>
              <a:t>Diabetes</a:t>
            </a:r>
          </a:p>
          <a:p>
            <a:r>
              <a:rPr lang="en-US" dirty="0" smtClean="0"/>
              <a:t>Gum Disease</a:t>
            </a:r>
          </a:p>
          <a:p>
            <a:r>
              <a:rPr lang="en-US" dirty="0" smtClean="0"/>
              <a:t>Immune Deficiencies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235053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CoQ10: The Advantages</a:t>
            </a:r>
          </a:p>
          <a:p>
            <a:r>
              <a:rPr lang="en-US" dirty="0" smtClean="0"/>
              <a:t>Decreases lactate Build-up</a:t>
            </a:r>
          </a:p>
          <a:p>
            <a:r>
              <a:rPr lang="en-US" dirty="0" smtClean="0"/>
              <a:t>Increases Athleticism</a:t>
            </a:r>
          </a:p>
          <a:p>
            <a:r>
              <a:rPr lang="en-US" dirty="0" smtClean="0"/>
              <a:t>Increases Energy</a:t>
            </a:r>
          </a:p>
          <a:p>
            <a:r>
              <a:rPr lang="en-US" dirty="0" smtClean="0"/>
              <a:t>Improves Skin/Nails/Hair</a:t>
            </a:r>
          </a:p>
          <a:p>
            <a:r>
              <a:rPr lang="en-US" dirty="0" smtClean="0"/>
              <a:t>Augments Quality of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81000"/>
            <a:ext cx="7772400" cy="1219200"/>
          </a:xfrm>
        </p:spPr>
        <p:txBody>
          <a:bodyPr>
            <a:normAutofit fontScale="85000"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are the other</a:t>
            </a:r>
          </a:p>
          <a:p>
            <a:pPr marL="609600" indent="-609600" algn="ctr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components of Human Elements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FocusRight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that work with CoQ10 for greater antioxidant effect?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2133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24384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N-Acetyl-</a:t>
            </a:r>
            <a:r>
              <a:rPr lang="en-US" sz="1800" dirty="0" err="1" smtClean="0"/>
              <a:t>Cysteine</a:t>
            </a:r>
            <a:r>
              <a:rPr lang="en-US" sz="1800" dirty="0" smtClean="0"/>
              <a:t> (NAC): Orally available Amino Acid that is essential to making glutathione – the major cellular radical </a:t>
            </a:r>
            <a:r>
              <a:rPr lang="en-US" sz="1800" dirty="0" err="1" smtClean="0"/>
              <a:t>protectant</a:t>
            </a:r>
            <a:r>
              <a:rPr lang="en-US" sz="1800" dirty="0" smtClean="0"/>
              <a:t>. (i.e., prevents cell damage due to exercise, pollutants, etc.)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Lipoic</a:t>
            </a:r>
            <a:r>
              <a:rPr lang="en-US" sz="1800" dirty="0" smtClean="0"/>
              <a:t> Acid (LA): Synergistic with the NAC on glutathione action. Has been shown to reduce inflammation. Lessens the need for NSAIDS like ibuprofen. </a:t>
            </a:r>
          </a:p>
          <a:p>
            <a:endParaRPr lang="en-US" sz="1800" dirty="0" smtClean="0"/>
          </a:p>
          <a:p>
            <a:r>
              <a:rPr lang="en-US" sz="1800" dirty="0" smtClean="0"/>
              <a:t>Vitamins C,E and selenium: Synergistic with CoQ10 and LA and glutathione 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Some Other </a:t>
            </a:r>
            <a:r>
              <a:rPr lang="en-US" dirty="0">
                <a:latin typeface="Arial" pitchFamily="34" charset="0"/>
                <a:cs typeface="Arial" pitchFamily="34" charset="0"/>
              </a:rPr>
              <a:t>Basic Health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Benefits</a:t>
            </a:r>
            <a:r>
              <a:rPr lang="en-US" dirty="0">
                <a:solidFill>
                  <a:srgbClr val="0000FF"/>
                </a:solidFill>
              </a:rPr>
              <a:t/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4638" y="2090678"/>
            <a:ext cx="71694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/>
              <a:t>Multivitamin base + minerals = general well being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Beta-carotene = creates Vitamin A </a:t>
            </a:r>
            <a:r>
              <a:rPr lang="en-US" dirty="0" smtClean="0"/>
              <a:t>as body needs it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 </a:t>
            </a:r>
            <a:r>
              <a:rPr lang="en-US" dirty="0" smtClean="0"/>
              <a:t>                          </a:t>
            </a:r>
            <a:r>
              <a:rPr lang="en-US" dirty="0"/>
              <a:t>with no </a:t>
            </a:r>
            <a:r>
              <a:rPr lang="en-US" dirty="0" smtClean="0"/>
              <a:t>toxic side-effects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600" dirty="0"/>
              <a:t> </a:t>
            </a:r>
            <a:r>
              <a:rPr lang="en-US" sz="1600" dirty="0" smtClean="0"/>
              <a:t>                                       </a:t>
            </a:r>
            <a:r>
              <a:rPr lang="en-US" sz="1600" dirty="0" smtClean="0"/>
              <a:t>(</a:t>
            </a:r>
            <a:r>
              <a:rPr lang="en-US" sz="1600" dirty="0" smtClean="0"/>
              <a:t>vitamin A alone can promote bone fractures)</a:t>
            </a:r>
            <a:endParaRPr lang="en-US" dirty="0" smtClean="0"/>
          </a:p>
        </p:txBody>
      </p:sp>
      <p:sp>
        <p:nvSpPr>
          <p:cNvPr id="2" name="AutoShape 2" descr="data:image/jpeg;base64,/9j/4AAQSkZJRgABAQAAAQABAAD/2wCEAAkGBxMTEhUUExQWFhUXGR0YGBgYGB0YHBkYGhgYGBgcFxgYHCggGR0lHRwUITEhJSkrLi4uHB8zODMsNygtLisBCgoKDg0OGxAQGywkICYvLSwsLzQsLCwsLCwsLCwsLCwsLCwsLCwsLCwsLCwsLCwsLCwsLCwsLDQsLCwsLCwsLP/AABEIAQwAvAMBIgACEQEDEQH/xAAcAAABBQEBAQAAAAAAAAAAAAAFAQIDBAYABwj/xAA9EAACAQIFAgQEAwYGAgIDAAABAhEAAwQFEiExQVEGEyJhMnGBkUKhsQcUI1LB0UNicuHw8RWCJDNTc5L/xAAZAQADAQEBAAAAAAAAAAAAAAAAAQIDBAX/xAAqEQACAgICAQIFBAMAAAAAAAAAAQIRAyESMUEEUSIyYXHwE4GRoQXB4f/aAAwDAQACEQMRAD8A8bCjtUgpt30kiQY6gyD8qaX2mgdtF3LcPbuXraXbgtIzANcYSEHUkUmY2LaXbiW3FxFYhbgEB1B2YA8TV3K/Dl+6RqC2UO+q6dEg/wAqtBb9Pej139nV/hLqs3QG22kz01pqAPz2rOWSEXuRShKXSMjhApdRcJVCwDMBJCyNRA6kCdqt55bw6X7i4V3uWARod10sw0iZED8WocDYCqOMsPaYpcRkccqwg/Y/rTRGknV6pELHI6melX5sj6CzXTSHjmTNRSSYqhEpNctQz3maTVQAczDORdw9ix5NpDZ1fxEEPc1f/kPt/wAiheqoLbgEEiR2PWprcMSYgTx29qlJLoYuqp7eZXFtvZW4wtXCC6A+livwkjqRt9h2qvHFR3+adAPLbTBjvG33pPMqM3m0hZOkGQOk94pk0AWWVtIePSTEz1pgeoia5DQA7zCadYuLqGuSvUAwY9qkTEwhA5NV1oAV2EmJidp5jpPvTrN0qQwAMGdxI+opgHtUgX08b0wFN2ZPEkmBxv2qIvTvJNOGGoAeMW3lm36dOrVMeqQI+Lt7VtfDfh/yLa4i8oN1yPJtHpPwkiPiO23T58ZDA21FxCwkBgSO4BGxrc4bGXP/ACNg3B6d2Ht6XK9e4rm9RKUYNx+rN8MVKStm9ynIFDNcxFux5hX1MpZ2naANYhRzMHfbaosVmC22OjSoHpECOOeP+bVWzHONJInkSPpsf6Vi8XmZIHUneO5O9eJylm8HqwxqJ6ZYwuFzKy1nEqJghG/Ehj4kadv68GvBPEuTPg8Tcw9zcodmAgOpEqw+Yj5GR0rbZDmrWnBJ5/L2FU/2nXBdv2X2LeVBPsGOn9TXp+kyvksZw+qw0uZgwaSd6t+VSi1XonAUy1ORvarYt04W6AKWn2p6Ajirfl0vl0DKmk0htGrmmugUAU/3c96UYb3q3qFJ5goArjD09bUVJ5gppuUAILQp2gU3zKTzDSAk010VFrNN1UwJ4rpFV5o/knhDF4q35ti2GSSs6gNxzsTUyko7YATzK3Gfl1a1dQbrbVvt0+u9YAtXpeZvOGtnugH0KzWWdWka4nTsFPmPmwUJAAPy36Qf6VQOqRuN1Ebffr8qFXWe1odNg0g9RqUwZ+hU/WiWFz7D+XF21cL/AOUrp9vi3rkfppQ+TaO1eqi/m0yVAeSYA+lCc1zDzbkj4QAq/If3Mmq2MzF7mx2X+UcfWeaqTXThwcPifZzeo9R+pqPRP5hrvMNQTXTXScpPrNKxI5kflTstx72Lq3UjUpkahqH1Boj4l8U38cUN/wAv0SF0Jo5796lt31oAVr964vUM0s1QEmuu1VFNdNIZJqrW5n4J8rCfvP75hn2DeWreog9t9z7RWOmk2qZJvpgSaqTVTNVdqqgHaq0/hzP8FZtMmIwC4hzMOWiAfmNvpWV112qlKKkqYE15gWJUQJMCZgdBPWmVHrpNVMCSalt4l1EK7KOwYj9DVXVXTRQDtVehZbd83BWifwjST7r6f6CvPGXg1p/D2ZBcM1skSrcHqG7fnUZVaKg6Y/H5e74W867rZuK5joryhP3KVltdek+GswH8W0667F0FbgE+kGOSNwPccEUKzDwMLmr9zfU45sXCAx//AFPsH/0mD7mphNLTKnF3aMXqpNVdctspKsCGUkEEQQQYIIO4IPSnE7AVsZCA0mqkNPS0WMD/AKoAQE101qfD+HQJqZU8sGGZl1sfcA+kD6HijWN8L4HE4druGxFu3eWf4dyLWs9FHCgneIXffehuN1ex0+6POy1dqpfL3IOxGxB2MjkEdDXagBEb0CELUmqu01yoaBjtftT3t+kHvTOKczzQBHXTTl396VmmBApANW2TSVKx7xTr5AIEA/LrTAgC0+4o6VJbtTvwKieOlACJbNSDDmo1c06T3oA52pLdwgyP+/nXL3pWM9KANHlOMK+u0xUjtyO4NHnzDzgG2S8vUba/7GsJg8SbbSNxwR3FaBboZdS8fmPnXLkhTOiErRo8bbs5iujEEWcWBCYgiFuRwl8Dn2fke/FYHMspvYd2S9bZWU7yNvmGGxB6EUZuYued/ej+D8WXhZFonVpjQ34lHVfcVUZySJlBNnnYWd6uZXhWuagux2EmYEmN4HeK2meZemJQXktqjRu1tY1e7rxPuINY+zeazcZSFOqORt7ED71pHJyXw9kOFd9Gnw1u1oWyeVJntPG9XsIhUCwiWDbYnULgZif5SSvwx/MNxNYzFYt1cknc9e/vRHAZ8np83zAAebTBGAHYkGs+D7K5paO/aBlIw+Ouor+YhCur9SCoBmOshv1oEq6t6O+LccuKxPmJqCFFA1Rq2nmNpJk1Rt2Y4rePRk2VhaPNVGG9W8ViN9Knaqokb9aYhun79q5m7VIzzTe+1AxFaOBSqjcxTmHt0pJO1ADQhM+1SWbQY7nTtyaalv2rhb7daAOdStOS0SJiu0mOdqcgPEmgCIW64pVlLW3XtTSkdKAG3randePfvT0wjxqjaKW/h9Mc013aOTTqhDLlkiD06U/DYtlMyf6R2NR6z/anlOJ6ilXuOy9axKvwdLdj39jXXpUA1QTDltRAJArW+E7SsreYuuDEHfYifrWU1xVmily0FvBmZK1g2yZYE7exjj25oX4vtWyqLaSLisxdiNiDGkDf2/KrVzJ3W+tywunT04BE7iPlVXHXg912HBO3y5H60sEFPJa6Kk6xu/oBMNhDe9B0h9tIJgN7BuAeInmrOT+GTcxHl3A9tFBZwQQ0KCYE94O9ELOVB/xaZ+1Gcr8RX7F0qxNyFKqjPsJiGBKmY3EEb89K6Z4JJ3ExhKL0zMjJ3Fq3c0OqXQChZSoYHYaZ2O+327iuxOUYlVIWxeZuCBbYkfYVffNr15Ltm9cLPIZLbH0EAy6L0WRt71NlGf3LVwAM2hZFtm+MLzoc9Sv+9TOM4xtL7jjFSlV/Yxj29O24M7giCD2I6U3VvxO0f716xezrBY2ExiAPwt9QBcQ9DMeoezSKwniDLL+DvFHKkN6kuKPRdToyflI5B+lZwmpIcouIMy/CKysXbTp49/lTPLAABPNQ3LpO42FPt7wzSVXn5e1WSPtWtpHU9eIrvLUzuYpXhyNPpWep4p1xtt4PtQMabahiAZHANIcMw6RtO/an5aWLqqpqZiIFap/DPq1Yu9pEQvlEEgnuGEECpc4x7KjFy0jL3MIy2w+nYj8u8VWw9hi3t7Vuf/DWLaENh8TeUCNZJQfP08D8qy2IhE9EgTHv96UZqXQSi46GppV1HIneit9rZOwEfKgVvc1b84d6ZA2w9pyAwb6d6fbsW5IZWiJmeDTsszZLa72gxJkkjp2FdjcYtwAImjeTHJ9qt/QFXkqLdtK266hTiwdhtCTsOw9qrPbYTsT1pF34B26+/WgRew9+0moaC3tMT86PeFMYruUCBTsfnBj8prLm1Ecgn9KteHrh/ebek6fVz/epmuUWioXyVHqvijHphcLAI824NCDrvAY/IA/cgday3g7w8+NxBtqQiq3qY9AANlH4m24+tH/Gly3iLNs2zK2L+gtHxakY6h7SGA+QNHP2N5dpw+NxNtQ983HRAdvhRWCyeNTET8hR6b4cXJdtiyp86ZbzJsBl02bOGGKvIA11nhhan4TcJBCk9FAH6TU8b5H+9WLbpgmXGAKxuWQqKCY9JUtqfb2meDzUeVZDjLNm75+HQtdu+deu3rwCwu4lUBLQSxglRJHahue/tSYObeGZLoBm7cCEI4GxW0CxYr/mnccd60uV6FWgBmXhXEeT511FttbgltSx6o06lmVJ1Lt1mpn8BY91BZFWYJ3E9SCTyvHBJ5jrVzLvFGY465dtpbwkAC8TcVtI0EaWB1Gd+h96q4vx5mto4gXFszhwiXIUlV1mEYS3qJkfYbbGqc5+aDijC3rPlX7lp23tuUOkyJUwYPzFbTA5thr2GGFvqSoIZLkyyMOoB2IiQRttXntmWl2JliSWO8kmTP1NXrIINcuRbtG8HfYYzLwXf3ewFxFvc/widQH+a0fV/wDzq+dZffiDsYPz+VazLM5uWiCCVI6jn6GjmIv4bHkMyH96mGe3C+YoBMvtBYQBPO9THK18wpY/YwMOkgiAe/8ASrOBwd7EkaEgA7v8KieZbr8hXolrAYe1Ba0uw2L+o9OrT+VBs8z+fSn2iBSee9RQLH7lDL1tYRiEhrvGsj+bkKDwKp4pyWnSY6/Oh+KuDVLH1du3z/tU1jMF0nXduD/SKf6bb5GjyRjo2WW5m4t6rXmekeoqxJAjqnYETIBrF4zTec6XJT4mJEeokzBAEj6CqGFx9224ZXOx6mZ+dWcbmuskhQhb4tIgE9THc9acMfBmeTIpIjuKFICGd9yfalupqJMgflVQXfbake5JJgCtjO6DmXeHsRe3S25QjZgpIP1FW7/hbFDizeI76CN69g/Z5fP/AI3C6CAAnqJjnVvH51rbxSLZdlYD4hI3MbbV0rElVt/n7HM8stpI+c7fg7HHcYa9P+mP60Rwv7Osc/xWHUdjHP3r31byr/iqF29OteOv1pf39Qd79vj+ddufz4qXFePz+gWSXn8/s+fj+zbMNR/+O8D8Urx35qzgP2e49bqOLBKhgTDKNgZPXmJr3oZrY8shr9qSCN7i/wB6rjNcIu/71YHHN1BwI71NRp2h85pppng+KAmBsATt0EER8/xVSy7xBisJdujD3nth4YgQQTxMMCJ96J+KL1tnvPaM2zdZkIiIW4yGD2jePrWYxlwSrfT7/wDVT6ZVjafhno/5J8sqkvMU/wCSxmOeYi+f49+7cBPDuxUH/TMD7UIuSrSuzClxDgzFQXbkgHqPSf6fl+laujiNp4BxFw4hbdnRGIU22DAnTbJm6BBEERIO43qj4tzvzBjtCHy7+JtgXOh8hWGniN9m56jaofAPiFMHiGuXLTXVa2y6VIVgWjUVJ66RVDxFmVl7S2cMrpaF67dCvuQHW2EBMmSAHHPSok7KQKtRoUb9Z+54+kVJZuleOOx4qurxUpupp66vyisWO92i+uMBEHb8/wA+lFMlzE2JK8t94rL2X1T7U4YhkPpJFZyxp6NI5X5NTmeY3H9THSD3P6UGu40D4Nz/ADH+g/vQ2/iWYyxJPvUJc0RxpBLI30WSa6aq6zSaq1MqLWsU03BVeaSaBlg3Kb5wptpZrnSKAHh307MQO0n9KZq7mnAGIplpZp37C0T47ChD6WV129QG0xJHzFVtuw+1Si2ZAnb/AJ0prWiDBpJOtjbV6Et2yxAVZJ6Ab08WJ2jc7cUy1cZGDKSGHBGxFaTwrgrb+ZcurrAUqgJIGvYlmj4gBO3c+1Gyox5NJds3GYQl9oVT6rZKiIV1t2yYA2gsGB6TWV8aYQJib6rxr1r/AKbnrWPvRqxgdHxF2JJML5YH0BEih+aXxcPpsPcmBrnoIHpMDUANt9u3ccvp8qjN30z2/W+hlLHGnuKr7mNY71GDv8/16Ufx+RXdPmIhjqNp7zA+poBfWDFd9p9Ozw5QlB1JUTWTDfn/AM+9Vbp3J/5vNWE3YHuK5sJK6ge9EuiSrrqQgaajtWSxgAk0rt07ViUkT4RfSTUb71Pa+EVTKmaPJIt2pLzgqKk/dwYg7nqeJqc5W8CYEgn7c0xgyuq5bsKTuSBHMVI2HtxIZjH0pDB9dFXrWGYhWKnTwD0ntNTphp1ACBxz1oBIHWmI6U5pncUUu4XRaFz0SSRHXaqltzAoTsCylm2xMIxPz/SowigbKR9aZh2dQNJ3n7VM4M8mAPz600I5LSEFgpEdaS+g1KPiFGMNiFNs+kQVCkHvPNQYjBEBZXqTI344BophoFsqn4Uj35rQ5SPJw4YiJkn3nb9AKjyTIPOS45bTEwBz32puMvBbSLyQgb5TwSO9bY403ZLlVNBnF2LqW7d9nQJdgABwxTYmLkD4o6DjqelF/DN7DLcVsUpNnqGJYsQDpJWYiegH0rB4VCoUz6mM/wDdEcuzQeZL6/JhhpQhS5CkbSDAmuWXpGto9XH/AJO48clu/wA1+fuGM/8A2i2zcNnDYS0ERtKO3pY9CWVIAB32ninZRleMxsvcuhbYMem0gUeyypJrzvL11XB3J2+ZO1ezZZnIs21tiNKiBWWSoeNnKs+WWlJ0UsZ+zjzQNGJGsDbXbVZ6wWtgE79SDWKznKrmBHlX0IdpI/lO53VvxCvWcPma3BsQD86bjsbbvJ5OLRblo/zcj3U8gjuKIZnVMylHyeH2MZvxBqsMMxmAa9F8a+BbGFFu9YctbbaGMkHkGe1ZtLAFdF2ZAfD2GiCKIYS5aA0su/JPy7e1WxaMahGxA+/G1S4uwLdrzA6NcMRajcd+dxFK66GkCMXcUtrQRDEieNuNqsZvmbXmWQBCiAB35qvaCAS4MngdN+lS4nyiNSSqgCZ3OuKu2GiPCu1tWIUEH06jEqfaoLdpoPp+Iad/1FW8FMGRKtyfad496sNeChVMlCZIjeBwAenSkn4HRWx2Y3WtLY9IVfUdu2wM1Ww+ozcMmNojb5/Klw0gtMadwCdzHQVrcRmH8HQotqEUWyTyZ7L7c0baDRnLWGe+jsu/ccCBvt71WTDagNKttsfn/wAirIuHWBqAgaRAgRTl1/gbSOx2360rGQN6dJB+LePcUw32liZ+kfSjLZG6kh7bg9ATB/Oof/EXI+Df509E2DMGlssA5IHcd6kOLZSVRoQEgTyR7/SiLZSxIheOfVUF7IrpaQojtNCHKSfggwuIXUxa4RsYiRLRtS2LevU5MyQPooFOu5LdAOyiT1Iqa1ld5LbSAeuxnfrt8v0qoOmS9ojxI2gfE2w9h1NVMI4Nzb4UED5f71HexHpP8x2+QqrYeAfetnIlRIVOi5t+Fp+xmtjYMAF5k8Amsbd5mvQvAuUeaBiLokf4YPUjlvl2rizrybQCmXWSkM4j27/2oVn2OKky0zwOw7QK0+MvIpZzwg2+decYy9510ngTWEFbLegqM0d7FtHOw/4KpYi6ACN/pUuHsqV1OYEwoFIDYE6yR03NdKVGL7HYHP7VoKugRyxPJYcGquaZzbuOXCjUw3aNx2j3qdLWD+IDV9TTbLWOlkf7e00UrsNgy7ipVWHA47z3qF7upx3MTPFGjmVhfT5InsADUlrN1PFqI6xV8mxUDrGOa1IUBpHauN64xnQSOICxt0ozjccyCRbnadh0+goYc8utuoAgTHM0cgple1hL+qfLPuD7cVYv5deaWIAYkkkmIqvjM7voQDAkA8d6ivY67dJTV6Yk/KlYywcnux6mTc7b/pVtsr7sJoPraACx0LxRjC4whRAnuT3pcrLeOSipPyaTxDnRxVibZi/biD/Mn4gf1+nvWexhuWras16XJEqonbrPaK7DEnG3VXrfcKOkeY3PtFU/Er6MRet3LZR9Q4O0RyvcHmphLtGk8VJSbq/zouYJGuDWLhUtPbpVXLs1uG46wzBQflt1NVLeAuHfS44g9Ks5ejWy4A9LEqW6n2FOyJQp9lx8QzyrqVOxUmq15LjQLd0/Keo70byfK1uPqu3CkDaTye0Gr1zKsPbulFckCXB2370STj2QtmFzazcT40hohpjc94HehfnnsKP+JcUHct6tgAB2knf5ms4ynrW7XsSi5l1trt1LYga2A+nU/aa9hLC3bW2m2wVQOigV5h4JsTig3RFLfcaR+tbnHY0KC0nURA9h1ri9RJ8kjbGtWD/EmY+ny1Mjis9oKjYfM1PZ/iPqYgAdTxTswxyKvloVbUfW0cCdorTFAnJIGZniYgE+sRxwBzRy1llq4qFvTbK+rUdyx/EB0qliMtUsqhx6gDMe9S38oCqS7tpTkx0PFVfsOKVbG5sliyiogd3B2MiCI6xyaH3MUxUqCAQvQdexNXv/AIpEHUR+GDEURwWEwChXYvuCGUncN0O3QU0k2S9GUwupW+Ek/OiWExLBhq0hVILb9J3pmIxdkAqto6htJJn7U3ALKHSgJkfEN6Ha30VBR6qza3/FymNNoQV0mOY7fpWPv/wBIWd+Y4Pb6CiqYY2yrkKg5Ye/t2qfG5jYc/wQdzuWE7nmmreyG10ZTFYg3W1CQDzPSKfltoliFkL1P6zRHCZU10MYOx26bdT7025aKhktqYTdtRjVwBH50rDbRFi8ouPBsgFe5IFFsJgSqKGe3qA39XWhOGR2Uv6pBAgbDYU4JbO7Fg3X50inbW2X/FVs2cxxEbfxPMX/ANwHMfUmimZixi8ML9wk3bKwCOu4hW70njbC+djHCmG0JJbZQdMc/LTRHJsps2rD2ydRurGsbjV0M/Osp5YxltnbH0ebJFuMbow4xLw0sSOImIB7UqYo297QBUKCfnNQXMY4YqEBdZBMdpBojk1kNbMsFDmCo5EcEVq3Rxdg+9irlwluIEx336Vpjas4cWne8XLCWHJUxtFTW8vZFci2bjICEESCOtZbGOC6+YAoA1H334/pTj8QulZDmqrrJcnckhVjvA9gIihjGd6kxN0MxMzJ5rsHh2u3EtWgWd2Coo5LEwBXQ2mZo1ngrDabVy51c6R/pXk/c/lS5zitRCr8qLZnll3BWUs3ENtgI3HJ5Yg8HeeKyGLxehSw+I7L7dzXCo8sjkze6jRsMotxhrttbRZyslokFT2msucv0KQ4HMzyfYUcfMLhwqXlci2Yt6VMEFRuP60Gv5lbdzIkbH3nrWzdELfZba1pUFtwsH323gU/E5nfZXTywy3lmR+GN47TFWvDnhq7jAbgPpknc7bHiKkfOTaJRLamA9v1bBS2zER125pRTLfF9GYa2fOn0qCs78RH61r/AAv4NF+15924E6R7Dlj29qz1oraAeFMESjAmfr24pMXecuXuNpDmSq7COwA6RT0nTFVqzsdZW3itFo+YmvSLh4IO0/Tff2o9m+XWMNZD27vmMxVVmOBMwP60CxdkNC29tW25k+1VbWUXUYgpAC7N3E8j2pOvJKb8FvE4y5dmSZG0cCOhNQYPBNJMhQo4n4iDUuaWx5SWrcvcJJdxMwABpHsN6W3lSomosWn0sJggkTIH5UqfSCvIVHiXTb8m4gOkzI3leQKr4m2zs2I2CQsL3O0L9BvQ3EgW7shZFxYSd9pifnRnAMGvxe1BAoIXuYiD9J3pqLq/BTase2b4YB0ALqQW2/nEET7U3BeFXx6/vFsi2p2K/wCYc/Kkv2LCMb1oBVUEhZkseAp7ya63isVvoQWgTOkbAmBvAO3SjSdyE7ekap82Ft2DKZDHW2nYz/8AWqbyx3EnstB/EWYhQ1yyNWqGKrxMxqA50nn/ALo74mycswuok6l0s38sHUs+xJ3+VY/ANcsnUi6iFgrHYzt7Hc1g8abpnZHNPDJyxunVDUwdwIj3bTC40mCI2JmYPNG8gyQ4iYKpvuANwOTVDxd4pFw2Xa26wCBJHO0wO3FBMZm7qA6OVLcgGPvXXxjxVP7/APDibfk2XiLOBgbgs6fMkaw3G3EQOtYTEYRmutC+ljLEddW+lflNSYq02IulixjvvPfrRk4dUQEsQTAk8KT1NQ2k9EKwLjMtVApCQGn8o/vW6/YxkAuYw3yo02FkGP8AEf0r9hqP2oApa4pDsGVfhMRzz/StFk2cYnLrCPh9DI9wakJ9TMQRBESJAEEbfepx3KTNJNRVG98S+LMA958FcKu/BDLqSSBtJ2kSK8U8c5Zh/wB6dcMCqLFsAEsC4+OJ4GqRz0oHiMU12+zP8RYsdt5JJNabBYYtbGsFdpA4LtMahPNbzj0kZxfuZ/Gi/bRbDD4TqgcCeN+CakyuyEab1okNwTEc1rcbhrItKXAZgYYk9P8ANFV7uDXy/MxJYW1AggRImAFHXpUyTUuJVp7IxmQwVz/491lV0iCJOqe3QdqD4jFApcHJb8Xck7t8+aJeK8La023tFneJO0+iDBI6ULynKvOw9y41z1KQFU7Tv3rKacas1g4tPv6FbBWWa4N5trsW/spqS9ZVr+iZbozDYA9Y61sMvyc3L9t3K2/M9AUAHZdix7VWuZemFvP5cMNcBn3kKN+Pwg7VPOyXHwVcqy/92ZmKteJAAY8c8qKsZkcU8XHslbaQisBKhTxJ+dSJjzcdiI9IkCNieoWOBVnxp4u/g28Nh9kgBm6SRuY9u9ONv5iuXHcQK5ab1xX0+lhOmF4AgdiaAYe8i2gXYyX3UkkFQOZ71pMJidQXywbiXDpIYAiQN4/OlzHBslpXNoaG1KgMALB3gUlJiaJPDec2DdDkKqWzIUrsJ4+QmpMaVu3roW2zK34hECTJ1E9RvxVC3eZcI/lMqi6wXQqgFiPTvtxvU+GtuLQXUEKnQwO8ajMz12pyta9hR9whicgsfuouGZ1+k9okDjn/AGqrmGEHmN5F0lBAnUBJ0iYkcTVrFXrqWPLDm7bG4JWCgEyTHM71nr2BvOZwwc24HA4aJPy5/OodPSZok+6PZv2hKiYezaVinm3ltgjndLjer2lRXnuT+J7NmfMtliNtcCQR036DetN+23HNZt4YodOtnIO2xAWCJH+Y15Tbtm5aWBDbmSdjvzvzXQ5cXZhJWVvGGbLiL7Mg025lR22gn6miOCyUlbdwoyiN5/IweBQ7EZYFAZyNUxC/PgV6Fe8T3MJbOHvhXvvbUq7DZEYbIwjkD9al/FsI6KuHtkKDpGmJ1jgf6j0opZxFtrBVUQsQVk78/iFV/DPi9bM2cQqC26mNpBPADdtqeQlpS46jb5ewrFOUE+Wmay4t/CWDkRODuXoJ0G2npHuNbbdAIH/saEYyxrslLaFoKtCozElZGnUvwjfp/KK9R8H+JMK1lbdprbaRvpYBiepdLkEEntqHvVPB/tGs2rj2b9tLRRiDoYAbHnSeJG/PWunGqjRzzXxWzyKzk6sbakaSWJcFjICidPqhkbkQefnWjx1oYhQtohls29iv4REBSCNgK9EfMMtzO3cFpkN1hp1ABbinpzuRsOu42rIZFkN027yqRYDAJsdWthOosTwPalkt/QqCoxN20XNxCQtzSpgDg7Djr86s3bb3kK37kMkBY9huNPatNjvDKWFF1GZXtj+KCSVZetZBcwZmuN5QZR167md6eOKUJN/T+Qk9ovZfkV5VNxrilTzbmWKcE7cVUy/Dr6i6uB5p2OwFsKdJE87waEW81vJiWuKpUMgG4Pwdx2og2Na5sxZ9m4EkAVz4k4SuW1f9Gj+JewYyLAprTQ6quuAzHYT3mqPiXDKuMdEuakJA1QVC77/MTTfDxdEVblv/ABdiy7EHiD86IZjlC3QqrsTcOtgd5/tVZMseVRWgWPVtlLK8ExF10H/1Azckw4P4VHSO9aK1l2Fv2TeZQ1sE2ys6fVAOoEcdaFXL161aFtdGmWGwIJUblieD24obiUa2UdBpS4gEAkhmYwpYdDzUa1X4ytq0yG7YtogGHL6g5hZmF+nPzo/kOCxLK4usWVUm0rQYuMJleuwo1lfgpkvI3nTA1GQABO5gD4hyKtYm6LbO7OAFEL1kHg+wmrbULvqyab6MBmOXutq3rIUa3AYDcsNwsfOavZDlTXklFJukjzA3CiYWAepH60UzDM1b1OhKqdSERBIHJ+cmhN3O/Je2bd3ZmS4/BAcbdOgnjuKmVaNIQlsL5hgLtnDtMBnYys8KpIED7mhtnOrzKv7vdS2oADagAWfq3HXYfSr1vD4y6XdizWiYtOwGnrq1EbwPzNVMxyC0jBf39ZA3C2jAO+wipxic2h/7V83XG4y3ZAJFjUhO6jWSNWnbgaQJ7zVLB4Q4l7Nj1hQAqsDAgfGZjer/AIzvl8ddY3Em2wtkD0yAvLbxMk9O1VfB+Ijz7rOx8gEomqF0uTq36cdKeSe7R1RwRWGTl83+vH8gPF5qtgmwPWbF5irH8cNtPaK2uHt4jH21uXhb9RJVwASABCmD0HFZbwtnFl8wXThFUNqj/EOsjYya13hi6XfEMqGE9GjjSd9gPnSm2l19ThVvpmOzHIHW9pdg8EEEfiHXbp12pmf5oW9IPtWrzvHFLaLcUK6qQRtIJMmY6xFeeY6/qYkU+css7l4KUeKpEFu6ymVJB6EGCPqK1+UeHFvqjX9XmXTIIIDaI+IgjffqaC+Gcs8/EW7ZBIJ4XkgCT8h3Nen4nCXbNgXlSWb+GinYrbHSf5dqqU5LopRT7Mvk/wCz5Xu23TEqFVxIIhpBnSGUxJ/rWlzHEm1fSx5pKtOkpv6zufc/M0AyrMFu4oed/DA5WJVmX4QI+1E7uWhHW8iqrEsFSI08jVRPLLVomMFuhLbYvEeaj3lRfUNJAkiNpO1AsRkWJdgtthp0gAqPiK8z7b81czTO7gwVq8UABbRJMEmTJQDuJ5o5jMywq4QXrF072yEG49U+oH3mpbnVjSj0ZLFZK1lAzF3lR5hCyBHAmmfu9xJm041JDKokqOZ2O89afc8SA2hbAhgd54MzM0XyrOHxBdbKFrxA2HVRyZ/CCSean447SKuL8kmUYe24QYhzqRSyWyIK9mP83FV7+JC27QtOGBc+YR6iFJO5CgkbdZrTZb4Hdg129p19EG+wMwWPWstiMuu2Gv3bY1G8RCAxBHQbjXPtxVT5qrWyYKMroOYbM8HYtjQ6tdualVolV1e7bDbpWczOwms+Y8gCQUESZ9OknbuZ9qH5xihbWzZYKQu5AYEAzJHMTPNEEwSYpQmrSbaBgDtqSSAQeimpnKbq0UoRV0ybLs3AZwbl9lZdK6n1FI23beJ7VPk+KR7txZDKiglG33BI2me9ZHE5sti09q2s3AdOrpBPU9TzSeEF/eMYgUevdmJPIAPP1Iqli5XJkvIoJLsO5hYW5iUs25tpdDEkEwI5K9uYio86vW7F1dCrcNq3pRQspJYSXnrEke9bzybdq2U0KQm0nchiJMHpzQ7I/C1y7b0qUG8szbsZY6SO4CjvURtdB+op9mcfPHusiDzLVq5AJM6WaBBHRd+o5qDMcayvFu8QvuQ3Uz0236UU8WZvbwj2/JBYCUOoRCgEbdjIJ2rC4/Prdy4zi2BJ/wCT704Rci24o393w3i2a/jPL1C6zMiNAuaWnT6YgQsc71mc78G47C2XfyyyXvj0+oqJ1AFeRv1FemeNvEV7DB2tlfSywCJHwz/Sq+S5tdxBdrjT6FMDiSu+1OMmlZGSbm9mD/ZX4axjXzfFlwiq4DMIAcL6Rvv1rRZHkF21bv3LN4XQEBxBVjqS9MkLpG8CTv7mvUMjtC3lo0kz5TNM76iCZn51LkeWW8LhUt2RAjUSdyztuzMepJrfhy3ZgtM+cc+zMuzbzJ571WybJr2JYraQtG57fevQP2l+GcOA+IRdDzJCbKxPUrET7iKGeG7ptqip6dwduSSCDJ60RxNKjR5F2arwB4etYR3uPcU4jSFPRbY5KrP4u9M8Q458RevJq02AgS0ZjU88j2O4rMeOMYy2sO6mC14luYMd+/AqW5m1y4rs0SE2gcccVCvJFJfcpS4W/wBixluBKYlPNKsqgMoX1MWHAUDseTRvxMyBy7talE127bORqIBkmODM+n5UKwmJbzUPH8LptyN6yXipit9ACTpeRJnfX71vl55JcpUZ45RgtFLPLuIv+UosXVgvCBW0lrjSCJ9tqJ5fkWJdrNm+CiWgNSx05Ysw260ZuZpdREVW+MSx6/ehvibNr2jZ2EAjYx1qZ41dExba5FPG5Qo1qA5uux8m3Inyx+J54mt54BNjAYZnvMBfutGnmANkE/n8zXk+UkubjuzMyiRJO/z6mtZh8yuLiUQEaRwI7LNPHB/M2KUk9JHrOFzF79hmVTbgldzzHJUjvXkfizPWS4VRDrQaFvEzpEepVA9M/wCatDmmb3XwdrfTqMHTInnmT1isJ4izF72IW28aE9KqBA4k/M1lFvJkr9jRNxjoE4G8gv2mxAZ7S/Es8iCQPq0T9aKZPhsVinuXRqAYhWedP/qo7AdOm1aLwbjQzKnlWhCM2oJ6iRsJ3jr2pnjTObvlhAYDcxse1dGbC4ImDuQGznwvcsYfzHYO7v8ABb9eld4LEfpWl/ZRk4w7XsTilNuE02w/pJncmOe1S4LMrlvDYbQYGgbfSsniMwuNelmJlt9/elODpKyOzb5nmCOVtI5JuPLuVIAEbmTtwIFac2r6eVp9NmPW6kSFUekQOCfl3rJ+GbnotsQCzs0k78MRAngbVLis8vDF27YICMxBAESACf6CspemSXJsrHN3xR574jza5iLjs86EuvA43Zmbeev9qP8AhTIBcwyXBb16iST7zEcdABWUzpQb94nq5P1k1qPBWb3rWH0I8KHMCAeQCeR3msskXKJomoy2f//Z"/>
          <p:cNvSpPr>
            <a:spLocks noChangeAspect="1" noChangeArrowheads="1"/>
          </p:cNvSpPr>
          <p:nvPr/>
        </p:nvSpPr>
        <p:spPr bwMode="auto">
          <a:xfrm>
            <a:off x="155575" y="-1219200"/>
            <a:ext cx="17907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UExQWFhUXGR0YGBgYGB0YHBkYGhgYGBgcFxgYHCggGR0lHRwUITEhJSkrLi4uHB8zODMsNygtLisBCgoKDg0OGxAQGywkICYvLSwsLzQsLCwsLCwsLCwsLCwsLCwsLCwsLCwsLCwsLCwsLCwsLCwsLDQsLCwsLCwsLP/AABEIAQwAvAMBIgACEQEDEQH/xAAcAAABBQEBAQAAAAAAAAAAAAAFAQIDBAYABwj/xAA9EAACAQIFAgQEAwYGAgIDAAABAhEAAwQFEiExQVEGEyJhMnGBkUKhsQcUI1LB0UNicuHw8RWCJDNTc5L/xAAZAQADAQEBAAAAAAAAAAAAAAAAAQIDBAX/xAAqEQACAgICAQIFBAMAAAAAAAAAAQIRAyESMUEEUSIyYXHwE4GRoQXB4f/aAAwDAQACEQMRAD8A8bCjtUgpt30kiQY6gyD8qaX2mgdtF3LcPbuXraXbgtIzANcYSEHUkUmY2LaXbiW3FxFYhbgEB1B2YA8TV3K/Dl+6RqC2UO+q6dEg/wAqtBb9Pej139nV/hLqs3QG22kz01pqAPz2rOWSEXuRShKXSMjhApdRcJVCwDMBJCyNRA6kCdqt55bw6X7i4V3uWARod10sw0iZED8WocDYCqOMsPaYpcRkccqwg/Y/rTRGknV6pELHI6melX5sj6CzXTSHjmTNRSSYqhEpNctQz3maTVQAczDORdw9ix5NpDZ1fxEEPc1f/kPt/wAiheqoLbgEEiR2PWprcMSYgTx29qlJLoYuqp7eZXFtvZW4wtXCC6A+livwkjqRt9h2qvHFR3+adAPLbTBjvG33pPMqM3m0hZOkGQOk94pk0AWWVtIePSTEz1pgeoia5DQA7zCadYuLqGuSvUAwY9qkTEwhA5NV1oAV2EmJidp5jpPvTrN0qQwAMGdxI+opgHtUgX08b0wFN2ZPEkmBxv2qIvTvJNOGGoAeMW3lm36dOrVMeqQI+Lt7VtfDfh/yLa4i8oN1yPJtHpPwkiPiO23T58ZDA21FxCwkBgSO4BGxrc4bGXP/ACNg3B6d2Ht6XK9e4rm9RKUYNx+rN8MVKStm9ynIFDNcxFux5hX1MpZ2naANYhRzMHfbaosVmC22OjSoHpECOOeP+bVWzHONJInkSPpsf6Vi8XmZIHUneO5O9eJylm8HqwxqJ6ZYwuFzKy1nEqJghG/Ehj4kadv68GvBPEuTPg8Tcw9zcodmAgOpEqw+Yj5GR0rbZDmrWnBJ5/L2FU/2nXBdv2X2LeVBPsGOn9TXp+kyvksZw+qw0uZgwaSd6t+VSi1XonAUy1ORvarYt04W6AKWn2p6Ajirfl0vl0DKmk0htGrmmugUAU/3c96UYb3q3qFJ5goArjD09bUVJ5gppuUAILQp2gU3zKTzDSAk010VFrNN1UwJ4rpFV5o/knhDF4q35ti2GSSs6gNxzsTUyko7YATzK3Gfl1a1dQbrbVvt0+u9YAtXpeZvOGtnugH0KzWWdWka4nTsFPmPmwUJAAPy36Qf6VQOqRuN1Ebffr8qFXWe1odNg0g9RqUwZ+hU/WiWFz7D+XF21cL/AOUrp9vi3rkfppQ+TaO1eqi/m0yVAeSYA+lCc1zDzbkj4QAq/If3Mmq2MzF7mx2X+UcfWeaqTXThwcPifZzeo9R+pqPRP5hrvMNQTXTXScpPrNKxI5kflTstx72Lq3UjUpkahqH1Boj4l8U38cUN/wAv0SF0Jo5796lt31oAVr964vUM0s1QEmuu1VFNdNIZJqrW5n4J8rCfvP75hn2DeWreog9t9z7RWOmk2qZJvpgSaqTVTNVdqqgHaq0/hzP8FZtMmIwC4hzMOWiAfmNvpWV112qlKKkqYE15gWJUQJMCZgdBPWmVHrpNVMCSalt4l1EK7KOwYj9DVXVXTRQDtVehZbd83BWifwjST7r6f6CvPGXg1p/D2ZBcM1skSrcHqG7fnUZVaKg6Y/H5e74W867rZuK5joryhP3KVltdek+GswH8W0667F0FbgE+kGOSNwPccEUKzDwMLmr9zfU45sXCAx//AFPsH/0mD7mphNLTKnF3aMXqpNVdctspKsCGUkEEQQQYIIO4IPSnE7AVsZCA0mqkNPS0WMD/AKoAQE101qfD+HQJqZU8sGGZl1sfcA+kD6HijWN8L4HE4druGxFu3eWf4dyLWs9FHCgneIXffehuN1ex0+6POy1dqpfL3IOxGxB2MjkEdDXagBEb0CELUmqu01yoaBjtftT3t+kHvTOKczzQBHXTTl396VmmBApANW2TSVKx7xTr5AIEA/LrTAgC0+4o6VJbtTvwKieOlACJbNSDDmo1c06T3oA52pLdwgyP+/nXL3pWM9KANHlOMK+u0xUjtyO4NHnzDzgG2S8vUba/7GsJg8SbbSNxwR3FaBboZdS8fmPnXLkhTOiErRo8bbs5iujEEWcWBCYgiFuRwl8Dn2fke/FYHMspvYd2S9bZWU7yNvmGGxB6EUZuYued/ej+D8WXhZFonVpjQ34lHVfcVUZySJlBNnnYWd6uZXhWuagux2EmYEmN4HeK2meZemJQXktqjRu1tY1e7rxPuINY+zeazcZSFOqORt7ED71pHJyXw9kOFd9Gnw1u1oWyeVJntPG9XsIhUCwiWDbYnULgZif5SSvwx/MNxNYzFYt1cknc9e/vRHAZ8np83zAAebTBGAHYkGs+D7K5paO/aBlIw+Ouor+YhCur9SCoBmOshv1oEq6t6O+LccuKxPmJqCFFA1Rq2nmNpJk1Rt2Y4rePRk2VhaPNVGG9W8ViN9Knaqokb9aYhun79q5m7VIzzTe+1AxFaOBSqjcxTmHt0pJO1ADQhM+1SWbQY7nTtyaalv2rhb7daAOdStOS0SJiu0mOdqcgPEmgCIW64pVlLW3XtTSkdKAG3randePfvT0wjxqjaKW/h9Mc013aOTTqhDLlkiD06U/DYtlMyf6R2NR6z/anlOJ6ilXuOy9axKvwdLdj39jXXpUA1QTDltRAJArW+E7SsreYuuDEHfYifrWU1xVmily0FvBmZK1g2yZYE7exjj25oX4vtWyqLaSLisxdiNiDGkDf2/KrVzJ3W+tywunT04BE7iPlVXHXg912HBO3y5H60sEFPJa6Kk6xu/oBMNhDe9B0h9tIJgN7BuAeInmrOT+GTcxHl3A9tFBZwQQ0KCYE94O9ELOVB/xaZ+1Gcr8RX7F0qxNyFKqjPsJiGBKmY3EEb89K6Z4JJ3ExhKL0zMjJ3Fq3c0OqXQChZSoYHYaZ2O+327iuxOUYlVIWxeZuCBbYkfYVffNr15Ltm9cLPIZLbH0EAy6L0WRt71NlGf3LVwAM2hZFtm+MLzoc9Sv+9TOM4xtL7jjFSlV/Yxj29O24M7giCD2I6U3VvxO0f716xezrBY2ExiAPwt9QBcQ9DMeoezSKwniDLL+DvFHKkN6kuKPRdToyflI5B+lZwmpIcouIMy/CKysXbTp49/lTPLAABPNQ3LpO42FPt7wzSVXn5e1WSPtWtpHU9eIrvLUzuYpXhyNPpWep4p1xtt4PtQMabahiAZHANIcMw6RtO/an5aWLqqpqZiIFap/DPq1Yu9pEQvlEEgnuGEECpc4x7KjFy0jL3MIy2w+nYj8u8VWw9hi3t7Vuf/DWLaENh8TeUCNZJQfP08D8qy2IhE9EgTHv96UZqXQSi46GppV1HIneit9rZOwEfKgVvc1b84d6ZA2w9pyAwb6d6fbsW5IZWiJmeDTsszZLa72gxJkkjp2FdjcYtwAImjeTHJ9qt/QFXkqLdtK266hTiwdhtCTsOw9qrPbYTsT1pF34B26+/WgRew9+0moaC3tMT86PeFMYruUCBTsfnBj8prLm1Ecgn9KteHrh/ebek6fVz/epmuUWioXyVHqvijHphcLAI824NCDrvAY/IA/cgday3g7w8+NxBtqQiq3qY9AANlH4m24+tH/Gly3iLNs2zK2L+gtHxakY6h7SGA+QNHP2N5dpw+NxNtQ983HRAdvhRWCyeNTET8hR6b4cXJdtiyp86ZbzJsBl02bOGGKvIA11nhhan4TcJBCk9FAH6TU8b5H+9WLbpgmXGAKxuWQqKCY9JUtqfb2meDzUeVZDjLNm75+HQtdu+deu3rwCwu4lUBLQSxglRJHahue/tSYObeGZLoBm7cCEI4GxW0CxYr/mnccd60uV6FWgBmXhXEeT511FttbgltSx6o06lmVJ1Lt1mpn8BY91BZFWYJ3E9SCTyvHBJ5jrVzLvFGY465dtpbwkAC8TcVtI0EaWB1Gd+h96q4vx5mto4gXFszhwiXIUlV1mEYS3qJkfYbbGqc5+aDijC3rPlX7lp23tuUOkyJUwYPzFbTA5thr2GGFvqSoIZLkyyMOoB2IiQRttXntmWl2JliSWO8kmTP1NXrIINcuRbtG8HfYYzLwXf3ewFxFvc/widQH+a0fV/wDzq+dZffiDsYPz+VazLM5uWiCCVI6jn6GjmIv4bHkMyH96mGe3C+YoBMvtBYQBPO9THK18wpY/YwMOkgiAe/8ASrOBwd7EkaEgA7v8KieZbr8hXolrAYe1Ba0uw2L+o9OrT+VBs8z+fSn2iBSee9RQLH7lDL1tYRiEhrvGsj+bkKDwKp4pyWnSY6/Oh+KuDVLH1du3z/tU1jMF0nXduD/SKf6bb5GjyRjo2WW5m4t6rXmekeoqxJAjqnYETIBrF4zTec6XJT4mJEeokzBAEj6CqGFx9224ZXOx6mZ+dWcbmuskhQhb4tIgE9THc9acMfBmeTIpIjuKFICGd9yfalupqJMgflVQXfbake5JJgCtjO6DmXeHsRe3S25QjZgpIP1FW7/hbFDizeI76CN69g/Z5fP/AI3C6CAAnqJjnVvH51rbxSLZdlYD4hI3MbbV0rElVt/n7HM8stpI+c7fg7HHcYa9P+mP60Rwv7Osc/xWHUdjHP3r31byr/iqF29OteOv1pf39Qd79vj+ddufz4qXFePz+gWSXn8/s+fj+zbMNR/+O8D8Urx35qzgP2e49bqOLBKhgTDKNgZPXmJr3oZrY8shr9qSCN7i/wB6rjNcIu/71YHHN1BwI71NRp2h85pppng+KAmBsATt0EER8/xVSy7xBisJdujD3nth4YgQQTxMMCJ96J+KL1tnvPaM2zdZkIiIW4yGD2jePrWYxlwSrfT7/wDVT6ZVjafhno/5J8sqkvMU/wCSxmOeYi+f49+7cBPDuxUH/TMD7UIuSrSuzClxDgzFQXbkgHqPSf6fl+laujiNp4BxFw4hbdnRGIU22DAnTbJm6BBEERIO43qj4tzvzBjtCHy7+JtgXOh8hWGniN9m56jaofAPiFMHiGuXLTXVa2y6VIVgWjUVJ66RVDxFmVl7S2cMrpaF67dCvuQHW2EBMmSAHHPSok7KQKtRoUb9Z+54+kVJZuleOOx4qurxUpupp66vyisWO92i+uMBEHb8/wA+lFMlzE2JK8t94rL2X1T7U4YhkPpJFZyxp6NI5X5NTmeY3H9THSD3P6UGu40D4Nz/ADH+g/vQ2/iWYyxJPvUJc0RxpBLI30WSa6aq6zSaq1MqLWsU03BVeaSaBlg3Kb5wptpZrnSKAHh307MQO0n9KZq7mnAGIplpZp37C0T47ChD6WV129QG0xJHzFVtuw+1Si2ZAnb/AJ0prWiDBpJOtjbV6Et2yxAVZJ6Ab08WJ2jc7cUy1cZGDKSGHBGxFaTwrgrb+ZcurrAUqgJIGvYlmj4gBO3c+1Gyox5NJds3GYQl9oVT6rZKiIV1t2yYA2gsGB6TWV8aYQJib6rxr1r/AKbnrWPvRqxgdHxF2JJML5YH0BEih+aXxcPpsPcmBrnoIHpMDUANt9u3ccvp8qjN30z2/W+hlLHGnuKr7mNY71GDv8/16Ufx+RXdPmIhjqNp7zA+poBfWDFd9p9Ozw5QlB1JUTWTDfn/AM+9Vbp3J/5vNWE3YHuK5sJK6ge9EuiSrrqQgaajtWSxgAk0rt07ViUkT4RfSTUb71Pa+EVTKmaPJIt2pLzgqKk/dwYg7nqeJqc5W8CYEgn7c0xgyuq5bsKTuSBHMVI2HtxIZjH0pDB9dFXrWGYhWKnTwD0ntNTphp1ACBxz1oBIHWmI6U5pncUUu4XRaFz0SSRHXaqltzAoTsCylm2xMIxPz/SowigbKR9aZh2dQNJ3n7VM4M8mAPz600I5LSEFgpEdaS+g1KPiFGMNiFNs+kQVCkHvPNQYjBEBZXqTI344BophoFsqn4Uj35rQ5SPJw4YiJkn3nb9AKjyTIPOS45bTEwBz32puMvBbSLyQgb5TwSO9bY403ZLlVNBnF2LqW7d9nQJdgABwxTYmLkD4o6DjqelF/DN7DLcVsUpNnqGJYsQDpJWYiegH0rB4VCoUz6mM/wDdEcuzQeZL6/JhhpQhS5CkbSDAmuWXpGto9XH/AJO48clu/wA1+fuGM/8A2i2zcNnDYS0ERtKO3pY9CWVIAB32ninZRleMxsvcuhbYMem0gUeyypJrzvL11XB3J2+ZO1ezZZnIs21tiNKiBWWSoeNnKs+WWlJ0UsZ+zjzQNGJGsDbXbVZ6wWtgE79SDWKznKrmBHlX0IdpI/lO53VvxCvWcPma3BsQD86bjsbbvJ5OLRblo/zcj3U8gjuKIZnVMylHyeH2MZvxBqsMMxmAa9F8a+BbGFFu9YctbbaGMkHkGe1ZtLAFdF2ZAfD2GiCKIYS5aA0su/JPy7e1WxaMahGxA+/G1S4uwLdrzA6NcMRajcd+dxFK66GkCMXcUtrQRDEieNuNqsZvmbXmWQBCiAB35qvaCAS4MngdN+lS4nyiNSSqgCZ3OuKu2GiPCu1tWIUEH06jEqfaoLdpoPp+Iad/1FW8FMGRKtyfad496sNeChVMlCZIjeBwAenSkn4HRWx2Y3WtLY9IVfUdu2wM1Ww+ozcMmNojb5/Klw0gtMadwCdzHQVrcRmH8HQotqEUWyTyZ7L7c0baDRnLWGe+jsu/ccCBvt71WTDagNKttsfn/wAirIuHWBqAgaRAgRTl1/gbSOx2360rGQN6dJB+LePcUw32liZ+kfSjLZG6kh7bg9ATB/Oof/EXI+Df509E2DMGlssA5IHcd6kOLZSVRoQEgTyR7/SiLZSxIheOfVUF7IrpaQojtNCHKSfggwuIXUxa4RsYiRLRtS2LevU5MyQPooFOu5LdAOyiT1Iqa1ld5LbSAeuxnfrt8v0qoOmS9ojxI2gfE2w9h1NVMI4Nzb4UED5f71HexHpP8x2+QqrYeAfetnIlRIVOi5t+Fp+xmtjYMAF5k8Amsbd5mvQvAuUeaBiLokf4YPUjlvl2rizrybQCmXWSkM4j27/2oVn2OKky0zwOw7QK0+MvIpZzwg2+decYy9510ngTWEFbLegqM0d7FtHOw/4KpYi6ACN/pUuHsqV1OYEwoFIDYE6yR03NdKVGL7HYHP7VoKugRyxPJYcGquaZzbuOXCjUw3aNx2j3qdLWD+IDV9TTbLWOlkf7e00UrsNgy7ipVWHA47z3qF7upx3MTPFGjmVhfT5InsADUlrN1PFqI6xV8mxUDrGOa1IUBpHauN64xnQSOICxt0ozjccyCRbnadh0+goYc8utuoAgTHM0cgple1hL+qfLPuD7cVYv5deaWIAYkkkmIqvjM7voQDAkA8d6ivY67dJTV6Yk/KlYywcnux6mTc7b/pVtsr7sJoPraACx0LxRjC4whRAnuT3pcrLeOSipPyaTxDnRxVibZi/biD/Mn4gf1+nvWexhuWras16XJEqonbrPaK7DEnG3VXrfcKOkeY3PtFU/Er6MRet3LZR9Q4O0RyvcHmphLtGk8VJSbq/zouYJGuDWLhUtPbpVXLs1uG46wzBQflt1NVLeAuHfS44g9Ks5ejWy4A9LEqW6n2FOyJQp9lx8QzyrqVOxUmq15LjQLd0/Keo70byfK1uPqu3CkDaTye0Gr1zKsPbulFckCXB2370STj2QtmFzazcT40hohpjc94HehfnnsKP+JcUHct6tgAB2knf5ms4ynrW7XsSi5l1trt1LYga2A+nU/aa9hLC3bW2m2wVQOigV5h4JsTig3RFLfcaR+tbnHY0KC0nURA9h1ri9RJ8kjbGtWD/EmY+ny1Mjis9oKjYfM1PZ/iPqYgAdTxTswxyKvloVbUfW0cCdorTFAnJIGZniYgE+sRxwBzRy1llq4qFvTbK+rUdyx/EB0qliMtUsqhx6gDMe9S38oCqS7tpTkx0PFVfsOKVbG5sliyiogd3B2MiCI6xyaH3MUxUqCAQvQdexNXv/AIpEHUR+GDEURwWEwChXYvuCGUncN0O3QU0k2S9GUwupW+Ek/OiWExLBhq0hVILb9J3pmIxdkAqto6htJJn7U3ALKHSgJkfEN6Ha30VBR6qza3/FymNNoQV0mOY7fpWPv/wBIWd+Y4Pb6CiqYY2yrkKg5Ye/t2qfG5jYc/wQdzuWE7nmmreyG10ZTFYg3W1CQDzPSKfltoliFkL1P6zRHCZU10MYOx26bdT7025aKhktqYTdtRjVwBH50rDbRFi8ouPBsgFe5IFFsJgSqKGe3qA39XWhOGR2Uv6pBAgbDYU4JbO7Fg3X50inbW2X/FVs2cxxEbfxPMX/ANwHMfUmimZixi8ML9wk3bKwCOu4hW70njbC+djHCmG0JJbZQdMc/LTRHJsps2rD2ydRurGsbjV0M/Osp5YxltnbH0ebJFuMbow4xLw0sSOImIB7UqYo297QBUKCfnNQXMY4YqEBdZBMdpBojk1kNbMsFDmCo5EcEVq3Rxdg+9irlwluIEx336Vpjas4cWne8XLCWHJUxtFTW8vZFci2bjICEESCOtZbGOC6+YAoA1H334/pTj8QulZDmqrrJcnckhVjvA9gIihjGd6kxN0MxMzJ5rsHh2u3EtWgWd2Coo5LEwBXQ2mZo1ngrDabVy51c6R/pXk/c/lS5zitRCr8qLZnll3BWUs3ENtgI3HJ5Yg8HeeKyGLxehSw+I7L7dzXCo8sjkze6jRsMotxhrttbRZyslokFT2msucv0KQ4HMzyfYUcfMLhwqXlci2Yt6VMEFRuP60Gv5lbdzIkbH3nrWzdELfZba1pUFtwsH323gU/E5nfZXTywy3lmR+GN47TFWvDnhq7jAbgPpknc7bHiKkfOTaJRLamA9v1bBS2zER125pRTLfF9GYa2fOn0qCs78RH61r/AAv4NF+15924E6R7Dlj29qz1oraAeFMESjAmfr24pMXecuXuNpDmSq7COwA6RT0nTFVqzsdZW3itFo+YmvSLh4IO0/Tff2o9m+XWMNZD27vmMxVVmOBMwP60CxdkNC29tW25k+1VbWUXUYgpAC7N3E8j2pOvJKb8FvE4y5dmSZG0cCOhNQYPBNJMhQo4n4iDUuaWx5SWrcvcJJdxMwABpHsN6W3lSomosWn0sJggkTIH5UqfSCvIVHiXTb8m4gOkzI3leQKr4m2zs2I2CQsL3O0L9BvQ3EgW7shZFxYSd9pifnRnAMGvxe1BAoIXuYiD9J3pqLq/BTase2b4YB0ALqQW2/nEET7U3BeFXx6/vFsi2p2K/wCYc/Kkv2LCMb1oBVUEhZkseAp7ya63isVvoQWgTOkbAmBvAO3SjSdyE7ekap82Ft2DKZDHW2nYz/8AWqbyx3EnstB/EWYhQ1yyNWqGKrxMxqA50nn/ALo74mycswuok6l0s38sHUs+xJ3+VY/ANcsnUi6iFgrHYzt7Hc1g8abpnZHNPDJyxunVDUwdwIj3bTC40mCI2JmYPNG8gyQ4iYKpvuANwOTVDxd4pFw2Xa26wCBJHO0wO3FBMZm7qA6OVLcgGPvXXxjxVP7/APDibfk2XiLOBgbgs6fMkaw3G3EQOtYTEYRmutC+ljLEddW+lflNSYq02IulixjvvPfrRk4dUQEsQTAk8KT1NQ2k9EKwLjMtVApCQGn8o/vW6/YxkAuYw3yo02FkGP8AEf0r9hqP2oApa4pDsGVfhMRzz/StFk2cYnLrCPh9DI9wakJ9TMQRBESJAEEbfepx3KTNJNRVG98S+LMA958FcKu/BDLqSSBtJ2kSK8U8c5Zh/wB6dcMCqLFsAEsC4+OJ4GqRz0oHiMU12+zP8RYsdt5JJNabBYYtbGsFdpA4LtMahPNbzj0kZxfuZ/Gi/bRbDD4TqgcCeN+CakyuyEab1okNwTEc1rcbhrItKXAZgYYk9P8ANFV7uDXy/MxJYW1AggRImAFHXpUyTUuJVp7IxmQwVz/491lV0iCJOqe3QdqD4jFApcHJb8Xck7t8+aJeK8La023tFneJO0+iDBI6ULynKvOw9y41z1KQFU7Tv3rKacas1g4tPv6FbBWWa4N5trsW/spqS9ZVr+iZbozDYA9Y61sMvyc3L9t3K2/M9AUAHZdix7VWuZemFvP5cMNcBn3kKN+Pwg7VPOyXHwVcqy/92ZmKteJAAY8c8qKsZkcU8XHslbaQisBKhTxJ+dSJjzcdiI9IkCNieoWOBVnxp4u/g28Nh9kgBm6SRuY9u9ONv5iuXHcQK5ab1xX0+lhOmF4AgdiaAYe8i2gXYyX3UkkFQOZ71pMJidQXywbiXDpIYAiQN4/OlzHBslpXNoaG1KgMALB3gUlJiaJPDec2DdDkKqWzIUrsJ4+QmpMaVu3roW2zK34hECTJ1E9RvxVC3eZcI/lMqi6wXQqgFiPTvtxvU+GtuLQXUEKnQwO8ajMz12pyta9hR9whicgsfuouGZ1+k9okDjn/AGqrmGEHmN5F0lBAnUBJ0iYkcTVrFXrqWPLDm7bG4JWCgEyTHM71nr2BvOZwwc24HA4aJPy5/OodPSZok+6PZv2hKiYezaVinm3ltgjndLjer2lRXnuT+J7NmfMtliNtcCQR036DetN+23HNZt4YodOtnIO2xAWCJH+Y15Tbtm5aWBDbmSdjvzvzXQ5cXZhJWVvGGbLiL7Mg025lR22gn6miOCyUlbdwoyiN5/IweBQ7EZYFAZyNUxC/PgV6Fe8T3MJbOHvhXvvbUq7DZEYbIwjkD9al/FsI6KuHtkKDpGmJ1jgf6j0opZxFtrBVUQsQVk78/iFV/DPi9bM2cQqC26mNpBPADdtqeQlpS46jb5ewrFOUE+Wmay4t/CWDkRODuXoJ0G2npHuNbbdAIH/saEYyxrslLaFoKtCozElZGnUvwjfp/KK9R8H+JMK1lbdprbaRvpYBiepdLkEEntqHvVPB/tGs2rj2b9tLRRiDoYAbHnSeJG/PWunGqjRzzXxWzyKzk6sbakaSWJcFjICidPqhkbkQefnWjx1oYhQtohls29iv4REBSCNgK9EfMMtzO3cFpkN1hp1ABbinpzuRsOu42rIZFkN027yqRYDAJsdWthOosTwPalkt/QqCoxN20XNxCQtzSpgDg7Djr86s3bb3kK37kMkBY9huNPatNjvDKWFF1GZXtj+KCSVZetZBcwZmuN5QZR167md6eOKUJN/T+Qk9ovZfkV5VNxrilTzbmWKcE7cVUy/Dr6i6uB5p2OwFsKdJE87waEW81vJiWuKpUMgG4Pwdx2og2Na5sxZ9m4EkAVz4k4SuW1f9Gj+JewYyLAprTQ6quuAzHYT3mqPiXDKuMdEuakJA1QVC77/MTTfDxdEVblv/ABdiy7EHiD86IZjlC3QqrsTcOtgd5/tVZMseVRWgWPVtlLK8ExF10H/1Azckw4P4VHSO9aK1l2Fv2TeZQ1sE2ys6fVAOoEcdaFXL161aFtdGmWGwIJUblieD24obiUa2UdBpS4gEAkhmYwpYdDzUa1X4ytq0yG7YtogGHL6g5hZmF+nPzo/kOCxLK4usWVUm0rQYuMJleuwo1lfgpkvI3nTA1GQABO5gD4hyKtYm6LbO7OAFEL1kHg+wmrbULvqyab6MBmOXutq3rIUa3AYDcsNwsfOavZDlTXklFJukjzA3CiYWAepH60UzDM1b1OhKqdSERBIHJ+cmhN3O/Je2bd3ZmS4/BAcbdOgnjuKmVaNIQlsL5hgLtnDtMBnYys8KpIED7mhtnOrzKv7vdS2oADagAWfq3HXYfSr1vD4y6XdizWiYtOwGnrq1EbwPzNVMxyC0jBf39ZA3C2jAO+wipxic2h/7V83XG4y3ZAJFjUhO6jWSNWnbgaQJ7zVLB4Q4l7Nj1hQAqsDAgfGZjer/AIzvl8ddY3Em2wtkD0yAvLbxMk9O1VfB+Ijz7rOx8gEomqF0uTq36cdKeSe7R1RwRWGTl83+vH8gPF5qtgmwPWbF5irH8cNtPaK2uHt4jH21uXhb9RJVwASABCmD0HFZbwtnFl8wXThFUNqj/EOsjYya13hi6XfEMqGE9GjjSd9gPnSm2l19ThVvpmOzHIHW9pdg8EEEfiHXbp12pmf5oW9IPtWrzvHFLaLcUK6qQRtIJMmY6xFeeY6/qYkU+css7l4KUeKpEFu6ymVJB6EGCPqK1+UeHFvqjX9XmXTIIIDaI+IgjffqaC+Gcs8/EW7ZBIJ4XkgCT8h3Nen4nCXbNgXlSWb+GinYrbHSf5dqqU5LopRT7Mvk/wCz5Xu23TEqFVxIIhpBnSGUxJ/rWlzHEm1fSx5pKtOkpv6zufc/M0AyrMFu4oed/DA5WJVmX4QI+1E7uWhHW8iqrEsFSI08jVRPLLVomMFuhLbYvEeaj3lRfUNJAkiNpO1AsRkWJdgtthp0gAqPiK8z7b81czTO7gwVq8UABbRJMEmTJQDuJ5o5jMywq4QXrF072yEG49U+oH3mpbnVjSj0ZLFZK1lAzF3lR5hCyBHAmmfu9xJm041JDKokqOZ2O89afc8SA2hbAhgd54MzM0XyrOHxBdbKFrxA2HVRyZ/CCSean447SKuL8kmUYe24QYhzqRSyWyIK9mP83FV7+JC27QtOGBc+YR6iFJO5CgkbdZrTZb4Hdg129p19EG+wMwWPWstiMuu2Gv3bY1G8RCAxBHQbjXPtxVT5qrWyYKMroOYbM8HYtjQ6tdualVolV1e7bDbpWczOwms+Y8gCQUESZ9OknbuZ9qH5xihbWzZYKQu5AYEAzJHMTPNEEwSYpQmrSbaBgDtqSSAQeimpnKbq0UoRV0ybLs3AZwbl9lZdK6n1FI23beJ7VPk+KR7txZDKiglG33BI2me9ZHE5sti09q2s3AdOrpBPU9TzSeEF/eMYgUevdmJPIAPP1Iqli5XJkvIoJLsO5hYW5iUs25tpdDEkEwI5K9uYio86vW7F1dCrcNq3pRQspJYSXnrEke9bzybdq2U0KQm0nchiJMHpzQ7I/C1y7b0qUG8szbsZY6SO4CjvURtdB+op9mcfPHusiDzLVq5AJM6WaBBHRd+o5qDMcayvFu8QvuQ3Uz0236UU8WZvbwj2/JBYCUOoRCgEbdjIJ2rC4/Prdy4zi2BJ/wCT704Rci24o393w3i2a/jPL1C6zMiNAuaWnT6YgQsc71mc78G47C2XfyyyXvj0+oqJ1AFeRv1FemeNvEV7DB2tlfSywCJHwz/Sq+S5tdxBdrjT6FMDiSu+1OMmlZGSbm9mD/ZX4axjXzfFlwiq4DMIAcL6Rvv1rRZHkF21bv3LN4XQEBxBVjqS9MkLpG8CTv7mvUMjtC3lo0kz5TNM76iCZn51LkeWW8LhUt2RAjUSdyztuzMepJrfhy3ZgtM+cc+zMuzbzJ571WybJr2JYraQtG57fevQP2l+GcOA+IRdDzJCbKxPUrET7iKGeG7ptqip6dwduSSCDJ60RxNKjR5F2arwB4etYR3uPcU4jSFPRbY5KrP4u9M8Q458RevJq02AgS0ZjU88j2O4rMeOMYy2sO6mC14luYMd+/AqW5m1y4rs0SE2gcccVCvJFJfcpS4W/wBixluBKYlPNKsqgMoX1MWHAUDseTRvxMyBy7talE127bORqIBkmODM+n5UKwmJbzUPH8LptyN6yXipit9ACTpeRJnfX71vl55JcpUZ45RgtFLPLuIv+UosXVgvCBW0lrjSCJ9tqJ5fkWJdrNm+CiWgNSx05Ysw260ZuZpdREVW+MSx6/ehvibNr2jZ2EAjYx1qZ41dExba5FPG5Qo1qA5uux8m3Inyx+J54mt54BNjAYZnvMBfutGnmANkE/n8zXk+UkubjuzMyiRJO/z6mtZh8yuLiUQEaRwI7LNPHB/M2KUk9JHrOFzF79hmVTbgldzzHJUjvXkfizPWS4VRDrQaFvEzpEepVA9M/wCatDmmb3XwdrfTqMHTInnmT1isJ4izF72IW28aE9KqBA4k/M1lFvJkr9jRNxjoE4G8gv2mxAZ7S/Es8iCQPq0T9aKZPhsVinuXRqAYhWedP/qo7AdOm1aLwbjQzKnlWhCM2oJ6iRsJ3jr2pnjTObvlhAYDcxse1dGbC4ImDuQGznwvcsYfzHYO7v8ABb9eld4LEfpWl/ZRk4w7XsTilNuE02w/pJncmOe1S4LMrlvDYbQYGgbfSsniMwuNelmJlt9/elODpKyOzb5nmCOVtI5JuPLuVIAEbmTtwIFac2r6eVp9NmPW6kSFUekQOCfl3rJ+GbnotsQCzs0k78MRAngbVLis8vDF27YICMxBAESACf6CspemSXJsrHN3xR574jza5iLjs86EuvA43Zmbeev9qP8AhTIBcwyXBb16iST7zEcdABWUzpQb94nq5P1k1qPBWb3rWH0I8KHMCAeQCeR3msskXKJomoy2f//Z"/>
          <p:cNvSpPr>
            <a:spLocks noChangeAspect="1" noChangeArrowheads="1"/>
          </p:cNvSpPr>
          <p:nvPr/>
        </p:nvSpPr>
        <p:spPr bwMode="auto">
          <a:xfrm>
            <a:off x="155575" y="-1219200"/>
            <a:ext cx="1790700" cy="2552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MTEhUUExQWFhUXGR0YGBgYGB0YHBkYGhgYGBgcFxgYHCggGR0lHRwUITEhJSkrLi4uHB8zODMsNygtLisBCgoKDg0OGxAQGywkICYvLSwsLzQsLCwsLCwsLCwsLCwsLCwsLCwsLCwsLCwsLCwsLCwsLCwsLDQsLCwsLCwsLP/AABEIAQwAvAMBIgACEQEDEQH/xAAcAAABBQEBAQAAAAAAAAAAAAAFAQIDBAYABwj/xAA9EAACAQIFAgQEAwYGAgIDAAABAhEAAwQFEiExQVEGEyJhMnGBkUKhsQcUI1LB0UNicuHw8RWCJDNTc5L/xAAZAQADAQEBAAAAAAAAAAAAAAAAAQIDBAX/xAAqEQACAgICAQIFBAMAAAAAAAAAAQIRAyESMUEEUSIyYXHwE4GRoQXB4f/aAAwDAQACEQMRAD8A8bCjtUgpt30kiQY6gyD8qaX2mgdtF3LcPbuXraXbgtIzANcYSEHUkUmY2LaXbiW3FxFYhbgEB1B2YA8TV3K/Dl+6RqC2UO+q6dEg/wAqtBb9Pej139nV/hLqs3QG22kz01pqAPz2rOWSEXuRShKXSMjhApdRcJVCwDMBJCyNRA6kCdqt55bw6X7i4V3uWARod10sw0iZED8WocDYCqOMsPaYpcRkccqwg/Y/rTRGknV6pELHI6melX5sj6CzXTSHjmTNRSSYqhEpNctQz3maTVQAczDORdw9ix5NpDZ1fxEEPc1f/kPt/wAiheqoLbgEEiR2PWprcMSYgTx29qlJLoYuqp7eZXFtvZW4wtXCC6A+livwkjqRt9h2qvHFR3+adAPLbTBjvG33pPMqM3m0hZOkGQOk94pk0AWWVtIePSTEz1pgeoia5DQA7zCadYuLqGuSvUAwY9qkTEwhA5NV1oAV2EmJidp5jpPvTrN0qQwAMGdxI+opgHtUgX08b0wFN2ZPEkmBxv2qIvTvJNOGGoAeMW3lm36dOrVMeqQI+Lt7VtfDfh/yLa4i8oN1yPJtHpPwkiPiO23T58ZDA21FxCwkBgSO4BGxrc4bGXP/ACNg3B6d2Ht6XK9e4rm9RKUYNx+rN8MVKStm9ynIFDNcxFux5hX1MpZ2naANYhRzMHfbaosVmC22OjSoHpECOOeP+bVWzHONJInkSPpsf6Vi8XmZIHUneO5O9eJylm8HqwxqJ6ZYwuFzKy1nEqJghG/Ehj4kadv68GvBPEuTPg8Tcw9zcodmAgOpEqw+Yj5GR0rbZDmrWnBJ5/L2FU/2nXBdv2X2LeVBPsGOn9TXp+kyvksZw+qw0uZgwaSd6t+VSi1XonAUy1ORvarYt04W6AKWn2p6Ajirfl0vl0DKmk0htGrmmugUAU/3c96UYb3q3qFJ5goArjD09bUVJ5gppuUAILQp2gU3zKTzDSAk010VFrNN1UwJ4rpFV5o/knhDF4q35ti2GSSs6gNxzsTUyko7YATzK3Gfl1a1dQbrbVvt0+u9YAtXpeZvOGtnugH0KzWWdWka4nTsFPmPmwUJAAPy36Qf6VQOqRuN1Ebffr8qFXWe1odNg0g9RqUwZ+hU/WiWFz7D+XF21cL/AOUrp9vi3rkfppQ+TaO1eqi/m0yVAeSYA+lCc1zDzbkj4QAq/If3Mmq2MzF7mx2X+UcfWeaqTXThwcPifZzeo9R+pqPRP5hrvMNQTXTXScpPrNKxI5kflTstx72Lq3UjUpkahqH1Boj4l8U38cUN/wAv0SF0Jo5796lt31oAVr964vUM0s1QEmuu1VFNdNIZJqrW5n4J8rCfvP75hn2DeWreog9t9z7RWOmk2qZJvpgSaqTVTNVdqqgHaq0/hzP8FZtMmIwC4hzMOWiAfmNvpWV112qlKKkqYE15gWJUQJMCZgdBPWmVHrpNVMCSalt4l1EK7KOwYj9DVXVXTRQDtVehZbd83BWifwjST7r6f6CvPGXg1p/D2ZBcM1skSrcHqG7fnUZVaKg6Y/H5e74W867rZuK5joryhP3KVltdek+GswH8W0667F0FbgE+kGOSNwPccEUKzDwMLmr9zfU45sXCAx//AFPsH/0mD7mphNLTKnF3aMXqpNVdctspKsCGUkEEQQQYIIO4IPSnE7AVsZCA0mqkNPS0WMD/AKoAQE101qfD+HQJqZU8sGGZl1sfcA+kD6HijWN8L4HE4druGxFu3eWf4dyLWs9FHCgneIXffehuN1ex0+6POy1dqpfL3IOxGxB2MjkEdDXagBEb0CELUmqu01yoaBjtftT3t+kHvTOKczzQBHXTTl396VmmBApANW2TSVKx7xTr5AIEA/LrTAgC0+4o6VJbtTvwKieOlACJbNSDDmo1c06T3oA52pLdwgyP+/nXL3pWM9KANHlOMK+u0xUjtyO4NHnzDzgG2S8vUba/7GsJg8SbbSNxwR3FaBboZdS8fmPnXLkhTOiErRo8bbs5iujEEWcWBCYgiFuRwl8Dn2fke/FYHMspvYd2S9bZWU7yNvmGGxB6EUZuYued/ej+D8WXhZFonVpjQ34lHVfcVUZySJlBNnnYWd6uZXhWuagux2EmYEmN4HeK2meZemJQXktqjRu1tY1e7rxPuINY+zeazcZSFOqORt7ED71pHJyXw9kOFd9Gnw1u1oWyeVJntPG9XsIhUCwiWDbYnULgZif5SSvwx/MNxNYzFYt1cknc9e/vRHAZ8np83zAAebTBGAHYkGs+D7K5paO/aBlIw+Ouor+YhCur9SCoBmOshv1oEq6t6O+LccuKxPmJqCFFA1Rq2nmNpJk1Rt2Y4rePRk2VhaPNVGG9W8ViN9Knaqokb9aYhun79q5m7VIzzTe+1AxFaOBSqjcxTmHt0pJO1ADQhM+1SWbQY7nTtyaalv2rhb7daAOdStOS0SJiu0mOdqcgPEmgCIW64pVlLW3XtTSkdKAG3randePfvT0wjxqjaKW/h9Mc013aOTTqhDLlkiD06U/DYtlMyf6R2NR6z/anlOJ6ilXuOy9axKvwdLdj39jXXpUA1QTDltRAJArW+E7SsreYuuDEHfYifrWU1xVmily0FvBmZK1g2yZYE7exjj25oX4vtWyqLaSLisxdiNiDGkDf2/KrVzJ3W+tywunT04BE7iPlVXHXg912HBO3y5H60sEFPJa6Kk6xu/oBMNhDe9B0h9tIJgN7BuAeInmrOT+GTcxHl3A9tFBZwQQ0KCYE94O9ELOVB/xaZ+1Gcr8RX7F0qxNyFKqjPsJiGBKmY3EEb89K6Z4JJ3ExhKL0zMjJ3Fq3c0OqXQChZSoYHYaZ2O+327iuxOUYlVIWxeZuCBbYkfYVffNr15Ltm9cLPIZLbH0EAy6L0WRt71NlGf3LVwAM2hZFtm+MLzoc9Sv+9TOM4xtL7jjFSlV/Yxj29O24M7giCD2I6U3VvxO0f716xezrBY2ExiAPwt9QBcQ9DMeoezSKwniDLL+DvFHKkN6kuKPRdToyflI5B+lZwmpIcouIMy/CKysXbTp49/lTPLAABPNQ3LpO42FPt7wzSVXn5e1WSPtWtpHU9eIrvLUzuYpXhyNPpWep4p1xtt4PtQMabahiAZHANIcMw6RtO/an5aWLqqpqZiIFap/DPq1Yu9pEQvlEEgnuGEECpc4x7KjFy0jL3MIy2w+nYj8u8VWw9hi3t7Vuf/DWLaENh8TeUCNZJQfP08D8qy2IhE9EgTHv96UZqXQSi46GppV1HIneit9rZOwEfKgVvc1b84d6ZA2w9pyAwb6d6fbsW5IZWiJmeDTsszZLa72gxJkkjp2FdjcYtwAImjeTHJ9qt/QFXkqLdtK266hTiwdhtCTsOw9qrPbYTsT1pF34B26+/WgRew9+0moaC3tMT86PeFMYruUCBTsfnBj8prLm1Ecgn9KteHrh/ebek6fVz/epmuUWioXyVHqvijHphcLAI824NCDrvAY/IA/cgday3g7w8+NxBtqQiq3qY9AANlH4m24+tH/Gly3iLNs2zK2L+gtHxakY6h7SGA+QNHP2N5dpw+NxNtQ983HRAdvhRWCyeNTET8hR6b4cXJdtiyp86ZbzJsBl02bOGGKvIA11nhhan4TcJBCk9FAH6TU8b5H+9WLbpgmXGAKxuWQqKCY9JUtqfb2meDzUeVZDjLNm75+HQtdu+deu3rwCwu4lUBLQSxglRJHahue/tSYObeGZLoBm7cCEI4GxW0CxYr/mnccd60uV6FWgBmXhXEeT511FttbgltSx6o06lmVJ1Lt1mpn8BY91BZFWYJ3E9SCTyvHBJ5jrVzLvFGY465dtpbwkAC8TcVtI0EaWB1Gd+h96q4vx5mto4gXFszhwiXIUlV1mEYS3qJkfYbbGqc5+aDijC3rPlX7lp23tuUOkyJUwYPzFbTA5thr2GGFvqSoIZLkyyMOoB2IiQRttXntmWl2JliSWO8kmTP1NXrIINcuRbtG8HfYYzLwXf3ewFxFvc/widQH+a0fV/wDzq+dZffiDsYPz+VazLM5uWiCCVI6jn6GjmIv4bHkMyH96mGe3C+YoBMvtBYQBPO9THK18wpY/YwMOkgiAe/8ASrOBwd7EkaEgA7v8KieZbr8hXolrAYe1Ba0uw2L+o9OrT+VBs8z+fSn2iBSee9RQLH7lDL1tYRiEhrvGsj+bkKDwKp4pyWnSY6/Oh+KuDVLH1du3z/tU1jMF0nXduD/SKf6bb5GjyRjo2WW5m4t6rXmekeoqxJAjqnYETIBrF4zTec6XJT4mJEeokzBAEj6CqGFx9224ZXOx6mZ+dWcbmuskhQhb4tIgE9THc9acMfBmeTIpIjuKFICGd9yfalupqJMgflVQXfbake5JJgCtjO6DmXeHsRe3S25QjZgpIP1FW7/hbFDizeI76CN69g/Z5fP/AI3C6CAAnqJjnVvH51rbxSLZdlYD4hI3MbbV0rElVt/n7HM8stpI+c7fg7HHcYa9P+mP60Rwv7Osc/xWHUdjHP3r31byr/iqF29OteOv1pf39Qd79vj+ddufz4qXFePz+gWSXn8/s+fj+zbMNR/+O8D8Urx35qzgP2e49bqOLBKhgTDKNgZPXmJr3oZrY8shr9qSCN7i/wB6rjNcIu/71YHHN1BwI71NRp2h85pppng+KAmBsATt0EER8/xVSy7xBisJdujD3nth4YgQQTxMMCJ96J+KL1tnvPaM2zdZkIiIW4yGD2jePrWYxlwSrfT7/wDVT6ZVjafhno/5J8sqkvMU/wCSxmOeYi+f49+7cBPDuxUH/TMD7UIuSrSuzClxDgzFQXbkgHqPSf6fl+laujiNp4BxFw4hbdnRGIU22DAnTbJm6BBEERIO43qj4tzvzBjtCHy7+JtgXOh8hWGniN9m56jaofAPiFMHiGuXLTXVa2y6VIVgWjUVJ66RVDxFmVl7S2cMrpaF67dCvuQHW2EBMmSAHHPSok7KQKtRoUb9Z+54+kVJZuleOOx4qurxUpupp66vyisWO92i+uMBEHb8/wA+lFMlzE2JK8t94rL2X1T7U4YhkPpJFZyxp6NI5X5NTmeY3H9THSD3P6UGu40D4Nz/ADH+g/vQ2/iWYyxJPvUJc0RxpBLI30WSa6aq6zSaq1MqLWsU03BVeaSaBlg3Kb5wptpZrnSKAHh307MQO0n9KZq7mnAGIplpZp37C0T47ChD6WV129QG0xJHzFVtuw+1Si2ZAnb/AJ0prWiDBpJOtjbV6Et2yxAVZJ6Ab08WJ2jc7cUy1cZGDKSGHBGxFaTwrgrb+ZcurrAUqgJIGvYlmj4gBO3c+1Gyox5NJds3GYQl9oVT6rZKiIV1t2yYA2gsGB6TWV8aYQJib6rxr1r/AKbnrWPvRqxgdHxF2JJML5YH0BEih+aXxcPpsPcmBrnoIHpMDUANt9u3ccvp8qjN30z2/W+hlLHGnuKr7mNY71GDv8/16Ufx+RXdPmIhjqNp7zA+poBfWDFd9p9Ozw5QlB1JUTWTDfn/AM+9Vbp3J/5vNWE3YHuK5sJK6ge9EuiSrrqQgaajtWSxgAk0rt07ViUkT4RfSTUb71Pa+EVTKmaPJIt2pLzgqKk/dwYg7nqeJqc5W8CYEgn7c0xgyuq5bsKTuSBHMVI2HtxIZjH0pDB9dFXrWGYhWKnTwD0ntNTphp1ACBxz1oBIHWmI6U5pncUUu4XRaFz0SSRHXaqltzAoTsCylm2xMIxPz/SowigbKR9aZh2dQNJ3n7VM4M8mAPz600I5LSEFgpEdaS+g1KPiFGMNiFNs+kQVCkHvPNQYjBEBZXqTI344BophoFsqn4Uj35rQ5SPJw4YiJkn3nb9AKjyTIPOS45bTEwBz32puMvBbSLyQgb5TwSO9bY403ZLlVNBnF2LqW7d9nQJdgABwxTYmLkD4o6DjqelF/DN7DLcVsUpNnqGJYsQDpJWYiegH0rB4VCoUz6mM/wDdEcuzQeZL6/JhhpQhS5CkbSDAmuWXpGto9XH/AJO48clu/wA1+fuGM/8A2i2zcNnDYS0ERtKO3pY9CWVIAB32ninZRleMxsvcuhbYMem0gUeyypJrzvL11XB3J2+ZO1ezZZnIs21tiNKiBWWSoeNnKs+WWlJ0UsZ+zjzQNGJGsDbXbVZ6wWtgE79SDWKznKrmBHlX0IdpI/lO53VvxCvWcPma3BsQD86bjsbbvJ5OLRblo/zcj3U8gjuKIZnVMylHyeH2MZvxBqsMMxmAa9F8a+BbGFFu9YctbbaGMkHkGe1ZtLAFdF2ZAfD2GiCKIYS5aA0su/JPy7e1WxaMahGxA+/G1S4uwLdrzA6NcMRajcd+dxFK66GkCMXcUtrQRDEieNuNqsZvmbXmWQBCiAB35qvaCAS4MngdN+lS4nyiNSSqgCZ3OuKu2GiPCu1tWIUEH06jEqfaoLdpoPp+Iad/1FW8FMGRKtyfad496sNeChVMlCZIjeBwAenSkn4HRWx2Y3WtLY9IVfUdu2wM1Ww+ozcMmNojb5/Klw0gtMadwCdzHQVrcRmH8HQotqEUWyTyZ7L7c0baDRnLWGe+jsu/ccCBvt71WTDagNKttsfn/wAirIuHWBqAgaRAgRTl1/gbSOx2360rGQN6dJB+LePcUw32liZ+kfSjLZG6kh7bg9ATB/Oof/EXI+Df509E2DMGlssA5IHcd6kOLZSVRoQEgTyR7/SiLZSxIheOfVUF7IrpaQojtNCHKSfggwuIXUxa4RsYiRLRtS2LevU5MyQPooFOu5LdAOyiT1Iqa1ld5LbSAeuxnfrt8v0qoOmS9ojxI2gfE2w9h1NVMI4Nzb4UED5f71HexHpP8x2+QqrYeAfetnIlRIVOi5t+Fp+xmtjYMAF5k8Amsbd5mvQvAuUeaBiLokf4YPUjlvl2rizrybQCmXWSkM4j27/2oVn2OKky0zwOw7QK0+MvIpZzwg2+decYy9510ngTWEFbLegqM0d7FtHOw/4KpYi6ACN/pUuHsqV1OYEwoFIDYE6yR03NdKVGL7HYHP7VoKugRyxPJYcGquaZzbuOXCjUw3aNx2j3qdLWD+IDV9TTbLWOlkf7e00UrsNgy7ipVWHA47z3qF7upx3MTPFGjmVhfT5InsADUlrN1PFqI6xV8mxUDrGOa1IUBpHauN64xnQSOICxt0ozjccyCRbnadh0+goYc8utuoAgTHM0cgple1hL+qfLPuD7cVYv5deaWIAYkkkmIqvjM7voQDAkA8d6ivY67dJTV6Yk/KlYywcnux6mTc7b/pVtsr7sJoPraACx0LxRjC4whRAnuT3pcrLeOSipPyaTxDnRxVibZi/biD/Mn4gf1+nvWexhuWras16XJEqonbrPaK7DEnG3VXrfcKOkeY3PtFU/Er6MRet3LZR9Q4O0RyvcHmphLtGk8VJSbq/zouYJGuDWLhUtPbpVXLs1uG46wzBQflt1NVLeAuHfS44g9Ks5ejWy4A9LEqW6n2FOyJQp9lx8QzyrqVOxUmq15LjQLd0/Keo70byfK1uPqu3CkDaTye0Gr1zKsPbulFckCXB2370STj2QtmFzazcT40hohpjc94HehfnnsKP+JcUHct6tgAB2knf5ms4ynrW7XsSi5l1trt1LYga2A+nU/aa9hLC3bW2m2wVQOigV5h4JsTig3RFLfcaR+tbnHY0KC0nURA9h1ri9RJ8kjbGtWD/EmY+ny1Mjis9oKjYfM1PZ/iPqYgAdTxTswxyKvloVbUfW0cCdorTFAnJIGZniYgE+sRxwBzRy1llq4qFvTbK+rUdyx/EB0qliMtUsqhx6gDMe9S38oCqS7tpTkx0PFVfsOKVbG5sliyiogd3B2MiCI6xyaH3MUxUqCAQvQdexNXv/AIpEHUR+GDEURwWEwChXYvuCGUncN0O3QU0k2S9GUwupW+Ek/OiWExLBhq0hVILb9J3pmIxdkAqto6htJJn7U3ALKHSgJkfEN6Ha30VBR6qza3/FymNNoQV0mOY7fpWPv/wBIWd+Y4Pb6CiqYY2yrkKg5Ye/t2qfG5jYc/wQdzuWE7nmmreyG10ZTFYg3W1CQDzPSKfltoliFkL1P6zRHCZU10MYOx26bdT7025aKhktqYTdtRjVwBH50rDbRFi8ouPBsgFe5IFFsJgSqKGe3qA39XWhOGR2Uv6pBAgbDYU4JbO7Fg3X50inbW2X/FVs2cxxEbfxPMX/ANwHMfUmimZixi8ML9wk3bKwCOu4hW70njbC+djHCmG0JJbZQdMc/LTRHJsps2rD2ydRurGsbjV0M/Osp5YxltnbH0ebJFuMbow4xLw0sSOImIB7UqYo297QBUKCfnNQXMY4YqEBdZBMdpBojk1kNbMsFDmCo5EcEVq3Rxdg+9irlwluIEx336Vpjas4cWne8XLCWHJUxtFTW8vZFci2bjICEESCOtZbGOC6+YAoA1H334/pTj8QulZDmqrrJcnckhVjvA9gIihjGd6kxN0MxMzJ5rsHh2u3EtWgWd2Coo5LEwBXQ2mZo1ngrDabVy51c6R/pXk/c/lS5zitRCr8qLZnll3BWUs3ENtgI3HJ5Yg8HeeKyGLxehSw+I7L7dzXCo8sjkze6jRsMotxhrttbRZyslokFT2msucv0KQ4HMzyfYUcfMLhwqXlci2Yt6VMEFRuP60Gv5lbdzIkbH3nrWzdELfZba1pUFtwsH323gU/E5nfZXTywy3lmR+GN47TFWvDnhq7jAbgPpknc7bHiKkfOTaJRLamA9v1bBS2zER125pRTLfF9GYa2fOn0qCs78RH61r/AAv4NF+15924E6R7Dlj29qz1oraAeFMESjAmfr24pMXecuXuNpDmSq7COwA6RT0nTFVqzsdZW3itFo+YmvSLh4IO0/Tff2o9m+XWMNZD27vmMxVVmOBMwP60CxdkNC29tW25k+1VbWUXUYgpAC7N3E8j2pOvJKb8FvE4y5dmSZG0cCOhNQYPBNJMhQo4n4iDUuaWx5SWrcvcJJdxMwABpHsN6W3lSomosWn0sJggkTIH5UqfSCvIVHiXTb8m4gOkzI3leQKr4m2zs2I2CQsL3O0L9BvQ3EgW7shZFxYSd9pifnRnAMGvxe1BAoIXuYiD9J3pqLq/BTase2b4YB0ALqQW2/nEET7U3BeFXx6/vFsi2p2K/wCYc/Kkv2LCMb1oBVUEhZkseAp7ya63isVvoQWgTOkbAmBvAO3SjSdyE7ekap82Ft2DKZDHW2nYz/8AWqbyx3EnstB/EWYhQ1yyNWqGKrxMxqA50nn/ALo74mycswuok6l0s38sHUs+xJ3+VY/ANcsnUi6iFgrHYzt7Hc1g8abpnZHNPDJyxunVDUwdwIj3bTC40mCI2JmYPNG8gyQ4iYKpvuANwOTVDxd4pFw2Xa26wCBJHO0wO3FBMZm7qA6OVLcgGPvXXxjxVP7/APDibfk2XiLOBgbgs6fMkaw3G3EQOtYTEYRmutC+ljLEddW+lflNSYq02IulixjvvPfrRk4dUQEsQTAk8KT1NQ2k9EKwLjMtVApCQGn8o/vW6/YxkAuYw3yo02FkGP8AEf0r9hqP2oApa4pDsGVfhMRzz/StFk2cYnLrCPh9DI9wakJ9TMQRBESJAEEbfepx3KTNJNRVG98S+LMA958FcKu/BDLqSSBtJ2kSK8U8c5Zh/wB6dcMCqLFsAEsC4+OJ4GqRz0oHiMU12+zP8RYsdt5JJNabBYYtbGsFdpA4LtMahPNbzj0kZxfuZ/Gi/bRbDD4TqgcCeN+CakyuyEab1okNwTEc1rcbhrItKXAZgYYk9P8ANFV7uDXy/MxJYW1AggRImAFHXpUyTUuJVp7IxmQwVz/491lV0iCJOqe3QdqD4jFApcHJb8Xck7t8+aJeK8La023tFneJO0+iDBI6ULynKvOw9y41z1KQFU7Tv3rKacas1g4tPv6FbBWWa4N5trsW/spqS9ZVr+iZbozDYA9Y61sMvyc3L9t3K2/M9AUAHZdix7VWuZemFvP5cMNcBn3kKN+Pwg7VPOyXHwVcqy/92ZmKteJAAY8c8qKsZkcU8XHslbaQisBKhTxJ+dSJjzcdiI9IkCNieoWOBVnxp4u/g28Nh9kgBm6SRuY9u9ONv5iuXHcQK5ab1xX0+lhOmF4AgdiaAYe8i2gXYyX3UkkFQOZ71pMJidQXywbiXDpIYAiQN4/OlzHBslpXNoaG1KgMALB3gUlJiaJPDec2DdDkKqWzIUrsJ4+QmpMaVu3roW2zK34hECTJ1E9RvxVC3eZcI/lMqi6wXQqgFiPTvtxvU+GtuLQXUEKnQwO8ajMz12pyta9hR9whicgsfuouGZ1+k9okDjn/AGqrmGEHmN5F0lBAnUBJ0iYkcTVrFXrqWPLDm7bG4JWCgEyTHM71nr2BvOZwwc24HA4aJPy5/OodPSZok+6PZv2hKiYezaVinm3ltgjndLjer2lRXnuT+J7NmfMtliNtcCQR036DetN+23HNZt4YodOtnIO2xAWCJH+Y15Tbtm5aWBDbmSdjvzvzXQ5cXZhJWVvGGbLiL7Mg025lR22gn6miOCyUlbdwoyiN5/IweBQ7EZYFAZyNUxC/PgV6Fe8T3MJbOHvhXvvbUq7DZEYbIwjkD9al/FsI6KuHtkKDpGmJ1jgf6j0opZxFtrBVUQsQVk78/iFV/DPi9bM2cQqC26mNpBPADdtqeQlpS46jb5ewrFOUE+Wmay4t/CWDkRODuXoJ0G2npHuNbbdAIH/saEYyxrslLaFoKtCozElZGnUvwjfp/KK9R8H+JMK1lbdprbaRvpYBiepdLkEEntqHvVPB/tGs2rj2b9tLRRiDoYAbHnSeJG/PWunGqjRzzXxWzyKzk6sbakaSWJcFjICidPqhkbkQefnWjx1oYhQtohls29iv4REBSCNgK9EfMMtzO3cFpkN1hp1ABbinpzuRsOu42rIZFkN027yqRYDAJsdWthOosTwPalkt/QqCoxN20XNxCQtzSpgDg7Djr86s3bb3kK37kMkBY9huNPatNjvDKWFF1GZXtj+KCSVZetZBcwZmuN5QZR167md6eOKUJN/T+Qk9ovZfkV5VNxrilTzbmWKcE7cVUy/Dr6i6uB5p2OwFsKdJE87waEW81vJiWuKpUMgG4Pwdx2og2Na5sxZ9m4EkAVz4k4SuW1f9Gj+JewYyLAprTQ6quuAzHYT3mqPiXDKuMdEuakJA1QVC77/MTTfDxdEVblv/ABdiy7EHiD86IZjlC3QqrsTcOtgd5/tVZMseVRWgWPVtlLK8ExF10H/1Azckw4P4VHSO9aK1l2Fv2TeZQ1sE2ys6fVAOoEcdaFXL161aFtdGmWGwIJUblieD24obiUa2UdBpS4gEAkhmYwpYdDzUa1X4ytq0yG7YtogGHL6g5hZmF+nPzo/kOCxLK4usWVUm0rQYuMJleuwo1lfgpkvI3nTA1GQABO5gD4hyKtYm6LbO7OAFEL1kHg+wmrbULvqyab6MBmOXutq3rIUa3AYDcsNwsfOavZDlTXklFJukjzA3CiYWAepH60UzDM1b1OhKqdSERBIHJ+cmhN3O/Je2bd3ZmS4/BAcbdOgnjuKmVaNIQlsL5hgLtnDtMBnYys8KpIED7mhtnOrzKv7vdS2oADagAWfq3HXYfSr1vD4y6XdizWiYtOwGnrq1EbwPzNVMxyC0jBf39ZA3C2jAO+wipxic2h/7V83XG4y3ZAJFjUhO6jWSNWnbgaQJ7zVLB4Q4l7Nj1hQAqsDAgfGZjer/AIzvl8ddY3Em2wtkD0yAvLbxMk9O1VfB+Ijz7rOx8gEomqF0uTq36cdKeSe7R1RwRWGTl83+vH8gPF5qtgmwPWbF5irH8cNtPaK2uHt4jH21uXhb9RJVwASABCmD0HFZbwtnFl8wXThFUNqj/EOsjYya13hi6XfEMqGE9GjjSd9gPnSm2l19ThVvpmOzHIHW9pdg8EEEfiHXbp12pmf5oW9IPtWrzvHFLaLcUK6qQRtIJMmY6xFeeY6/qYkU+css7l4KUeKpEFu6ymVJB6EGCPqK1+UeHFvqjX9XmXTIIIDaI+IgjffqaC+Gcs8/EW7ZBIJ4XkgCT8h3Nen4nCXbNgXlSWb+GinYrbHSf5dqqU5LopRT7Mvk/wCz5Xu23TEqFVxIIhpBnSGUxJ/rWlzHEm1fSx5pKtOkpv6zufc/M0AyrMFu4oed/DA5WJVmX4QI+1E7uWhHW8iqrEsFSI08jVRPLLVomMFuhLbYvEeaj3lRfUNJAkiNpO1AsRkWJdgtthp0gAqPiK8z7b81czTO7gwVq8UABbRJMEmTJQDuJ5o5jMywq4QXrF072yEG49U+oH3mpbnVjSj0ZLFZK1lAzF3lR5hCyBHAmmfu9xJm041JDKokqOZ2O89afc8SA2hbAhgd54MzM0XyrOHxBdbKFrxA2HVRyZ/CCSean447SKuL8kmUYe24QYhzqRSyWyIK9mP83FV7+JC27QtOGBc+YR6iFJO5CgkbdZrTZb4Hdg129p19EG+wMwWPWstiMuu2Gv3bY1G8RCAxBHQbjXPtxVT5qrWyYKMroOYbM8HYtjQ6tdualVolV1e7bDbpWczOwms+Y8gCQUESZ9OknbuZ9qH5xihbWzZYKQu5AYEAzJHMTPNEEwSYpQmrSbaBgDtqSSAQeimpnKbq0UoRV0ybLs3AZwbl9lZdK6n1FI23beJ7VPk+KR7txZDKiglG33BI2me9ZHE5sti09q2s3AdOrpBPU9TzSeEF/eMYgUevdmJPIAPP1Iqli5XJkvIoJLsO5hYW5iUs25tpdDEkEwI5K9uYio86vW7F1dCrcNq3pRQspJYSXnrEke9bzybdq2U0KQm0nchiJMHpzQ7I/C1y7b0qUG8szbsZY6SO4CjvURtdB+op9mcfPHusiDzLVq5AJM6WaBBHRd+o5qDMcayvFu8QvuQ3Uz0236UU8WZvbwj2/JBYCUOoRCgEbdjIJ2rC4/Prdy4zi2BJ/wCT704Rci24o393w3i2a/jPL1C6zMiNAuaWnT6YgQsc71mc78G47C2XfyyyXvj0+oqJ1AFeRv1FemeNvEV7DB2tlfSywCJHwz/Sq+S5tdxBdrjT6FMDiSu+1OMmlZGSbm9mD/ZX4axjXzfFlwiq4DMIAcL6Rvv1rRZHkF21bv3LN4XQEBxBVjqS9MkLpG8CTv7mvUMjtC3lo0kz5TNM76iCZn51LkeWW8LhUt2RAjUSdyztuzMepJrfhy3ZgtM+cc+zMuzbzJ571WybJr2JYraQtG57fevQP2l+GcOA+IRdDzJCbKxPUrET7iKGeG7ptqip6dwduSSCDJ60RxNKjR5F2arwB4etYR3uPcU4jSFPRbY5KrP4u9M8Q458RevJq02AgS0ZjU88j2O4rMeOMYy2sO6mC14luYMd+/AqW5m1y4rs0SE2gcccVCvJFJfcpS4W/wBixluBKYlPNKsqgMoX1MWHAUDseTRvxMyBy7talE127bORqIBkmODM+n5UKwmJbzUPH8LptyN6yXipit9ACTpeRJnfX71vl55JcpUZ45RgtFLPLuIv+UosXVgvCBW0lrjSCJ9tqJ5fkWJdrNm+CiWgNSx05Ysw260ZuZpdREVW+MSx6/ehvibNr2jZ2EAjYx1qZ41dExba5FPG5Qo1qA5uux8m3Inyx+J54mt54BNjAYZnvMBfutGnmANkE/n8zXk+UkubjuzMyiRJO/z6mtZh8yuLiUQEaRwI7LNPHB/M2KUk9JHrOFzF79hmVTbgldzzHJUjvXkfizPWS4VRDrQaFvEzpEepVA9M/wCatDmmb3XwdrfTqMHTInnmT1isJ4izF72IW28aE9KqBA4k/M1lFvJkr9jRNxjoE4G8gv2mxAZ7S/Es8iCQPq0T9aKZPhsVinuXRqAYhWedP/qo7AdOm1aLwbjQzKnlWhCM2oJ6iRsJ3jr2pnjTObvlhAYDcxse1dGbC4ImDuQGznwvcsYfzHYO7v8ABb9eld4LEfpWl/ZRk4w7XsTilNuE02w/pJncmOe1S4LMrlvDYbQYGgbfSsniMwuNelmJlt9/elODpKyOzb5nmCOVtI5JuPLuVIAEbmTtwIFac2r6eVp9NmPW6kSFUekQOCfl3rJ+GbnotsQCzs0k78MRAngbVLis8vDF27YICMxBAESACf6CspemSXJsrHN3xR574jza5iLjs86EuvA43Zmbeev9qP8AhTIBcwyXBb16iST7zEcdABWUzpQb94nq5P1k1qPBWb3rWH0I8KHMCAeQCeR3msskXKJomoy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MTEhUUExQWFhUXGR0YGBgYGB0YHBkYGhgYGBgcFxgYHCggGR0lHRwUITEhJSkrLi4uHB8zODMsNygtLisBCgoKDg0OGxAQGywkICYvLSwsLzQsLCwsLCwsLCwsLCwsLCwsLCwsLCwsLCwsLCwsLCwsLCwsLDQsLCwsLCwsLP/AABEIAQwAvAMBIgACEQEDEQH/xAAcAAABBQEBAQAAAAAAAAAAAAAFAQIDBAYABwj/xAA9EAACAQIFAgQEAwYGAgIDAAABAhEAAwQFEiExQVEGEyJhMnGBkUKhsQcUI1LB0UNicuHw8RWCJDNTc5L/xAAZAQADAQEBAAAAAAAAAAAAAAAAAQIDBAX/xAAqEQACAgICAQIFBAMAAAAAAAAAAQIRAyESMUEEUSIyYXHwE4GRoQXB4f/aAAwDAQACEQMRAD8A8bCjtUgpt30kiQY6gyD8qaX2mgdtF3LcPbuXraXbgtIzANcYSEHUkUmY2LaXbiW3FxFYhbgEB1B2YA8TV3K/Dl+6RqC2UO+q6dEg/wAqtBb9Pej139nV/hLqs3QG22kz01pqAPz2rOWSEXuRShKXSMjhApdRcJVCwDMBJCyNRA6kCdqt55bw6X7i4V3uWARod10sw0iZED8WocDYCqOMsPaYpcRkccqwg/Y/rTRGknV6pELHI6melX5sj6CzXTSHjmTNRSSYqhEpNctQz3maTVQAczDORdw9ix5NpDZ1fxEEPc1f/kPt/wAiheqoLbgEEiR2PWprcMSYgTx29qlJLoYuqp7eZXFtvZW4wtXCC6A+livwkjqRt9h2qvHFR3+adAPLbTBjvG33pPMqM3m0hZOkGQOk94pk0AWWVtIePSTEz1pgeoia5DQA7zCadYuLqGuSvUAwY9qkTEwhA5NV1oAV2EmJidp5jpPvTrN0qQwAMGdxI+opgHtUgX08b0wFN2ZPEkmBxv2qIvTvJNOGGoAeMW3lm36dOrVMeqQI+Lt7VtfDfh/yLa4i8oN1yPJtHpPwkiPiO23T58ZDA21FxCwkBgSO4BGxrc4bGXP/ACNg3B6d2Ht6XK9e4rm9RKUYNx+rN8MVKStm9ynIFDNcxFux5hX1MpZ2naANYhRzMHfbaosVmC22OjSoHpECOOeP+bVWzHONJInkSPpsf6Vi8XmZIHUneO5O9eJylm8HqwxqJ6ZYwuFzKy1nEqJghG/Ehj4kadv68GvBPEuTPg8Tcw9zcodmAgOpEqw+Yj5GR0rbZDmrWnBJ5/L2FU/2nXBdv2X2LeVBPsGOn9TXp+kyvksZw+qw0uZgwaSd6t+VSi1XonAUy1ORvarYt04W6AKWn2p6Ajirfl0vl0DKmk0htGrmmugUAU/3c96UYb3q3qFJ5goArjD09bUVJ5gppuUAILQp2gU3zKTzDSAk010VFrNN1UwJ4rpFV5o/knhDF4q35ti2GSSs6gNxzsTUyko7YATzK3Gfl1a1dQbrbVvt0+u9YAtXpeZvOGtnugH0KzWWdWka4nTsFPmPmwUJAAPy36Qf6VQOqRuN1Ebffr8qFXWe1odNg0g9RqUwZ+hU/WiWFz7D+XF21cL/AOUrp9vi3rkfppQ+TaO1eqi/m0yVAeSYA+lCc1zDzbkj4QAq/If3Mmq2MzF7mx2X+UcfWeaqTXThwcPifZzeo9R+pqPRP5hrvMNQTXTXScpPrNKxI5kflTstx72Lq3UjUpkahqH1Boj4l8U38cUN/wAv0SF0Jo5796lt31oAVr964vUM0s1QEmuu1VFNdNIZJqrW5n4J8rCfvP75hn2DeWreog9t9z7RWOmk2qZJvpgSaqTVTNVdqqgHaq0/hzP8FZtMmIwC4hzMOWiAfmNvpWV112qlKKkqYE15gWJUQJMCZgdBPWmVHrpNVMCSalt4l1EK7KOwYj9DVXVXTRQDtVehZbd83BWifwjST7r6f6CvPGXg1p/D2ZBcM1skSrcHqG7fnUZVaKg6Y/H5e74W867rZuK5joryhP3KVltdek+GswH8W0667F0FbgE+kGOSNwPccEUKzDwMLmr9zfU45sXCAx//AFPsH/0mD7mphNLTKnF3aMXqpNVdctspKsCGUkEEQQQYIIO4IPSnE7AVsZCA0mqkNPS0WMD/AKoAQE101qfD+HQJqZU8sGGZl1sfcA+kD6HijWN8L4HE4druGxFu3eWf4dyLWs9FHCgneIXffehuN1ex0+6POy1dqpfL3IOxGxB2MjkEdDXagBEb0CELUmqu01yoaBjtftT3t+kHvTOKczzQBHXTTl396VmmBApANW2TSVKx7xTr5AIEA/LrTAgC0+4o6VJbtTvwKieOlACJbNSDDmo1c06T3oA52pLdwgyP+/nXL3pWM9KANHlOMK+u0xUjtyO4NHnzDzgG2S8vUba/7GsJg8SbbSNxwR3FaBboZdS8fmPnXLkhTOiErRo8bbs5iujEEWcWBCYgiFuRwl8Dn2fke/FYHMspvYd2S9bZWU7yNvmGGxB6EUZuYued/ej+D8WXhZFonVpjQ34lHVfcVUZySJlBNnnYWd6uZXhWuagux2EmYEmN4HeK2meZemJQXktqjRu1tY1e7rxPuINY+zeazcZSFOqORt7ED71pHJyXw9kOFd9Gnw1u1oWyeVJntPG9XsIhUCwiWDbYnULgZif5SSvwx/MNxNYzFYt1cknc9e/vRHAZ8np83zAAebTBGAHYkGs+D7K5paO/aBlIw+Ouor+YhCur9SCoBmOshv1oEq6t6O+LccuKxPmJqCFFA1Rq2nmNpJk1Rt2Y4rePRk2VhaPNVGG9W8ViN9Knaqokb9aYhun79q5m7VIzzTe+1AxFaOBSqjcxTmHt0pJO1ADQhM+1SWbQY7nTtyaalv2rhb7daAOdStOS0SJiu0mOdqcgPEmgCIW64pVlLW3XtTSkdKAG3randePfvT0wjxqjaKW/h9Mc013aOTTqhDLlkiD06U/DYtlMyf6R2NR6z/anlOJ6ilXuOy9axKvwdLdj39jXXpUA1QTDltRAJArW+E7SsreYuuDEHfYifrWU1xVmily0FvBmZK1g2yZYE7exjj25oX4vtWyqLaSLisxdiNiDGkDf2/KrVzJ3W+tywunT04BE7iPlVXHXg912HBO3y5H60sEFPJa6Kk6xu/oBMNhDe9B0h9tIJgN7BuAeInmrOT+GTcxHl3A9tFBZwQQ0KCYE94O9ELOVB/xaZ+1Gcr8RX7F0qxNyFKqjPsJiGBKmY3EEb89K6Z4JJ3ExhKL0zMjJ3Fq3c0OqXQChZSoYHYaZ2O+327iuxOUYlVIWxeZuCBbYkfYVffNr15Ltm9cLPIZLbH0EAy6L0WRt71NlGf3LVwAM2hZFtm+MLzoc9Sv+9TOM4xtL7jjFSlV/Yxj29O24M7giCD2I6U3VvxO0f716xezrBY2ExiAPwt9QBcQ9DMeoezSKwniDLL+DvFHKkN6kuKPRdToyflI5B+lZwmpIcouIMy/CKysXbTp49/lTPLAABPNQ3LpO42FPt7wzSVXn5e1WSPtWtpHU9eIrvLUzuYpXhyNPpWep4p1xtt4PtQMabahiAZHANIcMw6RtO/an5aWLqqpqZiIFap/DPq1Yu9pEQvlEEgnuGEECpc4x7KjFy0jL3MIy2w+nYj8u8VWw9hi3t7Vuf/DWLaENh8TeUCNZJQfP08D8qy2IhE9EgTHv96UZqXQSi46GppV1HIneit9rZOwEfKgVvc1b84d6ZA2w9pyAwb6d6fbsW5IZWiJmeDTsszZLa72gxJkkjp2FdjcYtwAImjeTHJ9qt/QFXkqLdtK266hTiwdhtCTsOw9qrPbYTsT1pF34B26+/WgRew9+0moaC3tMT86PeFMYruUCBTsfnBj8prLm1Ecgn9KteHrh/ebek6fVz/epmuUWioXyVHqvijHphcLAI824NCDrvAY/IA/cgday3g7w8+NxBtqQiq3qY9AANlH4m24+tH/Gly3iLNs2zK2L+gtHxakY6h7SGA+QNHP2N5dpw+NxNtQ983HRAdvhRWCyeNTET8hR6b4cXJdtiyp86ZbzJsBl02bOGGKvIA11nhhan4TcJBCk9FAH6TU8b5H+9WLbpgmXGAKxuWQqKCY9JUtqfb2meDzUeVZDjLNm75+HQtdu+deu3rwCwu4lUBLQSxglRJHahue/tSYObeGZLoBm7cCEI4GxW0CxYr/mnccd60uV6FWgBmXhXEeT511FttbgltSx6o06lmVJ1Lt1mpn8BY91BZFWYJ3E9SCTyvHBJ5jrVzLvFGY465dtpbwkAC8TcVtI0EaWB1Gd+h96q4vx5mto4gXFszhwiXIUlV1mEYS3qJkfYbbGqc5+aDijC3rPlX7lp23tuUOkyJUwYPzFbTA5thr2GGFvqSoIZLkyyMOoB2IiQRttXntmWl2JliSWO8kmTP1NXrIINcuRbtG8HfYYzLwXf3ewFxFvc/widQH+a0fV/wDzq+dZffiDsYPz+VazLM5uWiCCVI6jn6GjmIv4bHkMyH96mGe3C+YoBMvtBYQBPO9THK18wpY/YwMOkgiAe/8ASrOBwd7EkaEgA7v8KieZbr8hXolrAYe1Ba0uw2L+o9OrT+VBs8z+fSn2iBSee9RQLH7lDL1tYRiEhrvGsj+bkKDwKp4pyWnSY6/Oh+KuDVLH1du3z/tU1jMF0nXduD/SKf6bb5GjyRjo2WW5m4t6rXmekeoqxJAjqnYETIBrF4zTec6XJT4mJEeokzBAEj6CqGFx9224ZXOx6mZ+dWcbmuskhQhb4tIgE9THc9acMfBmeTIpIjuKFICGd9yfalupqJMgflVQXfbake5JJgCtjO6DmXeHsRe3S25QjZgpIP1FW7/hbFDizeI76CN69g/Z5fP/AI3C6CAAnqJjnVvH51rbxSLZdlYD4hI3MbbV0rElVt/n7HM8stpI+c7fg7HHcYa9P+mP60Rwv7Osc/xWHUdjHP3r31byr/iqF29OteOv1pf39Qd79vj+ddufz4qXFePz+gWSXn8/s+fj+zbMNR/+O8D8Urx35qzgP2e49bqOLBKhgTDKNgZPXmJr3oZrY8shr9qSCN7i/wB6rjNcIu/71YHHN1BwI71NRp2h85pppng+KAmBsATt0EER8/xVSy7xBisJdujD3nth4YgQQTxMMCJ96J+KL1tnvPaM2zdZkIiIW4yGD2jePrWYxlwSrfT7/wDVT6ZVjafhno/5J8sqkvMU/wCSxmOeYi+f49+7cBPDuxUH/TMD7UIuSrSuzClxDgzFQXbkgHqPSf6fl+laujiNp4BxFw4hbdnRGIU22DAnTbJm6BBEERIO43qj4tzvzBjtCHy7+JtgXOh8hWGniN9m56jaofAPiFMHiGuXLTXVa2y6VIVgWjUVJ66RVDxFmVl7S2cMrpaF67dCvuQHW2EBMmSAHHPSok7KQKtRoUb9Z+54+kVJZuleOOx4qurxUpupp66vyisWO92i+uMBEHb8/wA+lFMlzE2JK8t94rL2X1T7U4YhkPpJFZyxp6NI5X5NTmeY3H9THSD3P6UGu40D4Nz/ADH+g/vQ2/iWYyxJPvUJc0RxpBLI30WSa6aq6zSaq1MqLWsU03BVeaSaBlg3Kb5wptpZrnSKAHh307MQO0n9KZq7mnAGIplpZp37C0T47ChD6WV129QG0xJHzFVtuw+1Si2ZAnb/AJ0prWiDBpJOtjbV6Et2yxAVZJ6Ab08WJ2jc7cUy1cZGDKSGHBGxFaTwrgrb+ZcurrAUqgJIGvYlmj4gBO3c+1Gyox5NJds3GYQl9oVT6rZKiIV1t2yYA2gsGB6TWV8aYQJib6rxr1r/AKbnrWPvRqxgdHxF2JJML5YH0BEih+aXxcPpsPcmBrnoIHpMDUANt9u3ccvp8qjN30z2/W+hlLHGnuKr7mNY71GDv8/16Ufx+RXdPmIhjqNp7zA+poBfWDFd9p9Ozw5QlB1JUTWTDfn/AM+9Vbp3J/5vNWE3YHuK5sJK6ge9EuiSrrqQgaajtWSxgAk0rt07ViUkT4RfSTUb71Pa+EVTKmaPJIt2pLzgqKk/dwYg7nqeJqc5W8CYEgn7c0xgyuq5bsKTuSBHMVI2HtxIZjH0pDB9dFXrWGYhWKnTwD0ntNTphp1ACBxz1oBIHWmI6U5pncUUu4XRaFz0SSRHXaqltzAoTsCylm2xMIxPz/SowigbKR9aZh2dQNJ3n7VM4M8mAPz600I5LSEFgpEdaS+g1KPiFGMNiFNs+kQVCkHvPNQYjBEBZXqTI344BophoFsqn4Uj35rQ5SPJw4YiJkn3nb9AKjyTIPOS45bTEwBz32puMvBbSLyQgb5TwSO9bY403ZLlVNBnF2LqW7d9nQJdgABwxTYmLkD4o6DjqelF/DN7DLcVsUpNnqGJYsQDpJWYiegH0rB4VCoUz6mM/wDdEcuzQeZL6/JhhpQhS5CkbSDAmuWXpGto9XH/AJO48clu/wA1+fuGM/8A2i2zcNnDYS0ERtKO3pY9CWVIAB32ninZRleMxsvcuhbYMem0gUeyypJrzvL11XB3J2+ZO1ezZZnIs21tiNKiBWWSoeNnKs+WWlJ0UsZ+zjzQNGJGsDbXbVZ6wWtgE79SDWKznKrmBHlX0IdpI/lO53VvxCvWcPma3BsQD86bjsbbvJ5OLRblo/zcj3U8gjuKIZnVMylHyeH2MZvxBqsMMxmAa9F8a+BbGFFu9YctbbaGMkHkGe1ZtLAFdF2ZAfD2GiCKIYS5aA0su/JPy7e1WxaMahGxA+/G1S4uwLdrzA6NcMRajcd+dxFK66GkCMXcUtrQRDEieNuNqsZvmbXmWQBCiAB35qvaCAS4MngdN+lS4nyiNSSqgCZ3OuKu2GiPCu1tWIUEH06jEqfaoLdpoPp+Iad/1FW8FMGRKtyfad496sNeChVMlCZIjeBwAenSkn4HRWx2Y3WtLY9IVfUdu2wM1Ww+ozcMmNojb5/Klw0gtMadwCdzHQVrcRmH8HQotqEUWyTyZ7L7c0baDRnLWGe+jsu/ccCBvt71WTDagNKttsfn/wAirIuHWBqAgaRAgRTl1/gbSOx2360rGQN6dJB+LePcUw32liZ+kfSjLZG6kh7bg9ATB/Oof/EXI+Df509E2DMGlssA5IHcd6kOLZSVRoQEgTyR7/SiLZSxIheOfVUF7IrpaQojtNCHKSfggwuIXUxa4RsYiRLRtS2LevU5MyQPooFOu5LdAOyiT1Iqa1ld5LbSAeuxnfrt8v0qoOmS9ojxI2gfE2w9h1NVMI4Nzb4UED5f71HexHpP8x2+QqrYeAfetnIlRIVOi5t+Fp+xmtjYMAF5k8Amsbd5mvQvAuUeaBiLokf4YPUjlvl2rizrybQCmXWSkM4j27/2oVn2OKky0zwOw7QK0+MvIpZzwg2+decYy9510ngTWEFbLegqM0d7FtHOw/4KpYi6ACN/pUuHsqV1OYEwoFIDYE6yR03NdKVGL7HYHP7VoKugRyxPJYcGquaZzbuOXCjUw3aNx2j3qdLWD+IDV9TTbLWOlkf7e00UrsNgy7ipVWHA47z3qF7upx3MTPFGjmVhfT5InsADUlrN1PFqI6xV8mxUDrGOa1IUBpHauN64xnQSOICxt0ozjccyCRbnadh0+goYc8utuoAgTHM0cgple1hL+qfLPuD7cVYv5deaWIAYkkkmIqvjM7voQDAkA8d6ivY67dJTV6Yk/KlYywcnux6mTc7b/pVtsr7sJoPraACx0LxRjC4whRAnuT3pcrLeOSipPyaTxDnRxVibZi/biD/Mn4gf1+nvWexhuWras16XJEqonbrPaK7DEnG3VXrfcKOkeY3PtFU/Er6MRet3LZR9Q4O0RyvcHmphLtGk8VJSbq/zouYJGuDWLhUtPbpVXLs1uG46wzBQflt1NVLeAuHfS44g9Ks5ejWy4A9LEqW6n2FOyJQp9lx8QzyrqVOxUmq15LjQLd0/Keo70byfK1uPqu3CkDaTye0Gr1zKsPbulFckCXB2370STj2QtmFzazcT40hohpjc94HehfnnsKP+JcUHct6tgAB2knf5ms4ynrW7XsSi5l1trt1LYga2A+nU/aa9hLC3bW2m2wVQOigV5h4JsTig3RFLfcaR+tbnHY0KC0nURA9h1ri9RJ8kjbGtWD/EmY+ny1Mjis9oKjYfM1PZ/iPqYgAdTxTswxyKvloVbUfW0cCdorTFAnJIGZniYgE+sRxwBzRy1llq4qFvTbK+rUdyx/EB0qliMtUsqhx6gDMe9S38oCqS7tpTkx0PFVfsOKVbG5sliyiogd3B2MiCI6xyaH3MUxUqCAQvQdexNXv/AIpEHUR+GDEURwWEwChXYvuCGUncN0O3QU0k2S9GUwupW+Ek/OiWExLBhq0hVILb9J3pmIxdkAqto6htJJn7U3ALKHSgJkfEN6Ha30VBR6qza3/FymNNoQV0mOY7fpWPv/wBIWd+Y4Pb6CiqYY2yrkKg5Ye/t2qfG5jYc/wQdzuWE7nmmreyG10ZTFYg3W1CQDzPSKfltoliFkL1P6zRHCZU10MYOx26bdT7025aKhktqYTdtRjVwBH50rDbRFi8ouPBsgFe5IFFsJgSqKGe3qA39XWhOGR2Uv6pBAgbDYU4JbO7Fg3X50inbW2X/FVs2cxxEbfxPMX/ANwHMfUmimZixi8ML9wk3bKwCOu4hW70njbC+djHCmG0JJbZQdMc/LTRHJsps2rD2ydRurGsbjV0M/Osp5YxltnbH0ebJFuMbow4xLw0sSOImIB7UqYo297QBUKCfnNQXMY4YqEBdZBMdpBojk1kNbMsFDmCo5EcEVq3Rxdg+9irlwluIEx336Vpjas4cWne8XLCWHJUxtFTW8vZFci2bjICEESCOtZbGOC6+YAoA1H334/pTj8QulZDmqrrJcnckhVjvA9gIihjGd6kxN0MxMzJ5rsHh2u3EtWgWd2Coo5LEwBXQ2mZo1ngrDabVy51c6R/pXk/c/lS5zitRCr8qLZnll3BWUs3ENtgI3HJ5Yg8HeeKyGLxehSw+I7L7dzXCo8sjkze6jRsMotxhrttbRZyslokFT2msucv0KQ4HMzyfYUcfMLhwqXlci2Yt6VMEFRuP60Gv5lbdzIkbH3nrWzdELfZba1pUFtwsH323gU/E5nfZXTywy3lmR+GN47TFWvDnhq7jAbgPpknc7bHiKkfOTaJRLamA9v1bBS2zER125pRTLfF9GYa2fOn0qCs78RH61r/AAv4NF+15924E6R7Dlj29qz1oraAeFMESjAmfr24pMXecuXuNpDmSq7COwA6RT0nTFVqzsdZW3itFo+YmvSLh4IO0/Tff2o9m+XWMNZD27vmMxVVmOBMwP60CxdkNC29tW25k+1VbWUXUYgpAC7N3E8j2pOvJKb8FvE4y5dmSZG0cCOhNQYPBNJMhQo4n4iDUuaWx5SWrcvcJJdxMwABpHsN6W3lSomosWn0sJggkTIH5UqfSCvIVHiXTb8m4gOkzI3leQKr4m2zs2I2CQsL3O0L9BvQ3EgW7shZFxYSd9pifnRnAMGvxe1BAoIXuYiD9J3pqLq/BTase2b4YB0ALqQW2/nEET7U3BeFXx6/vFsi2p2K/wCYc/Kkv2LCMb1oBVUEhZkseAp7ya63isVvoQWgTOkbAmBvAO3SjSdyE7ekap82Ft2DKZDHW2nYz/8AWqbyx3EnstB/EWYhQ1yyNWqGKrxMxqA50nn/ALo74mycswuok6l0s38sHUs+xJ3+VY/ANcsnUi6iFgrHYzt7Hc1g8abpnZHNPDJyxunVDUwdwIj3bTC40mCI2JmYPNG8gyQ4iYKpvuANwOTVDxd4pFw2Xa26wCBJHO0wO3FBMZm7qA6OVLcgGPvXXxjxVP7/APDibfk2XiLOBgbgs6fMkaw3G3EQOtYTEYRmutC+ljLEddW+lflNSYq02IulixjvvPfrRk4dUQEsQTAk8KT1NQ2k9EKwLjMtVApCQGn8o/vW6/YxkAuYw3yo02FkGP8AEf0r9hqP2oApa4pDsGVfhMRzz/StFk2cYnLrCPh9DI9wakJ9TMQRBESJAEEbfepx3KTNJNRVG98S+LMA958FcKu/BDLqSSBtJ2kSK8U8c5Zh/wB6dcMCqLFsAEsC4+OJ4GqRz0oHiMU12+zP8RYsdt5JJNabBYYtbGsFdpA4LtMahPNbzj0kZxfuZ/Gi/bRbDD4TqgcCeN+CakyuyEab1okNwTEc1rcbhrItKXAZgYYk9P8ANFV7uDXy/MxJYW1AggRImAFHXpUyTUuJVp7IxmQwVz/491lV0iCJOqe3QdqD4jFApcHJb8Xck7t8+aJeK8La023tFneJO0+iDBI6ULynKvOw9y41z1KQFU7Tv3rKacas1g4tPv6FbBWWa4N5trsW/spqS9ZVr+iZbozDYA9Y61sMvyc3L9t3K2/M9AUAHZdix7VWuZemFvP5cMNcBn3kKN+Pwg7VPOyXHwVcqy/92ZmKteJAAY8c8qKsZkcU8XHslbaQisBKhTxJ+dSJjzcdiI9IkCNieoWOBVnxp4u/g28Nh9kgBm6SRuY9u9ONv5iuXHcQK5ab1xX0+lhOmF4AgdiaAYe8i2gXYyX3UkkFQOZ71pMJidQXywbiXDpIYAiQN4/OlzHBslpXNoaG1KgMALB3gUlJiaJPDec2DdDkKqWzIUrsJ4+QmpMaVu3roW2zK34hECTJ1E9RvxVC3eZcI/lMqi6wXQqgFiPTvtxvU+GtuLQXUEKnQwO8ajMz12pyta9hR9whicgsfuouGZ1+k9okDjn/AGqrmGEHmN5F0lBAnUBJ0iYkcTVrFXrqWPLDm7bG4JWCgEyTHM71nr2BvOZwwc24HA4aJPy5/OodPSZok+6PZv2hKiYezaVinm3ltgjndLjer2lRXnuT+J7NmfMtliNtcCQR036DetN+23HNZt4YodOtnIO2xAWCJH+Y15Tbtm5aWBDbmSdjvzvzXQ5cXZhJWVvGGbLiL7Mg025lR22gn6miOCyUlbdwoyiN5/IweBQ7EZYFAZyNUxC/PgV6Fe8T3MJbOHvhXvvbUq7DZEYbIwjkD9al/FsI6KuHtkKDpGmJ1jgf6j0opZxFtrBVUQsQVk78/iFV/DPi9bM2cQqC26mNpBPADdtqeQlpS46jb5ewrFOUE+Wmay4t/CWDkRODuXoJ0G2npHuNbbdAIH/saEYyxrslLaFoKtCozElZGnUvwjfp/KK9R8H+JMK1lbdprbaRvpYBiepdLkEEntqHvVPB/tGs2rj2b9tLRRiDoYAbHnSeJG/PWunGqjRzzXxWzyKzk6sbakaSWJcFjICidPqhkbkQefnWjx1oYhQtohls29iv4REBSCNgK9EfMMtzO3cFpkN1hp1ABbinpzuRsOu42rIZFkN027yqRYDAJsdWthOosTwPalkt/QqCoxN20XNxCQtzSpgDg7Djr86s3bb3kK37kMkBY9huNPatNjvDKWFF1GZXtj+KCSVZetZBcwZmuN5QZR167md6eOKUJN/T+Qk9ovZfkV5VNxrilTzbmWKcE7cVUy/Dr6i6uB5p2OwFsKdJE87waEW81vJiWuKpUMgG4Pwdx2og2Na5sxZ9m4EkAVz4k4SuW1f9Gj+JewYyLAprTQ6quuAzHYT3mqPiXDKuMdEuakJA1QVC77/MTTfDxdEVblv/ABdiy7EHiD86IZjlC3QqrsTcOtgd5/tVZMseVRWgWPVtlLK8ExF10H/1Azckw4P4VHSO9aK1l2Fv2TeZQ1sE2ys6fVAOoEcdaFXL161aFtdGmWGwIJUblieD24obiUa2UdBpS4gEAkhmYwpYdDzUa1X4ytq0yG7YtogGHL6g5hZmF+nPzo/kOCxLK4usWVUm0rQYuMJleuwo1lfgpkvI3nTA1GQABO5gD4hyKtYm6LbO7OAFEL1kHg+wmrbULvqyab6MBmOXutq3rIUa3AYDcsNwsfOavZDlTXklFJukjzA3CiYWAepH60UzDM1b1OhKqdSERBIHJ+cmhN3O/Je2bd3ZmS4/BAcbdOgnjuKmVaNIQlsL5hgLtnDtMBnYys8KpIED7mhtnOrzKv7vdS2oADagAWfq3HXYfSr1vD4y6XdizWiYtOwGnrq1EbwPzNVMxyC0jBf39ZA3C2jAO+wipxic2h/7V83XG4y3ZAJFjUhO6jWSNWnbgaQJ7zVLB4Q4l7Nj1hQAqsDAgfGZjer/AIzvl8ddY3Em2wtkD0yAvLbxMk9O1VfB+Ijz7rOx8gEomqF0uTq36cdKeSe7R1RwRWGTl83+vH8gPF5qtgmwPWbF5irH8cNtPaK2uHt4jH21uXhb9RJVwASABCmD0HFZbwtnFl8wXThFUNqj/EOsjYya13hi6XfEMqGE9GjjSd9gPnSm2l19ThVvpmOzHIHW9pdg8EEEfiHXbp12pmf5oW9IPtWrzvHFLaLcUK6qQRtIJMmY6xFeeY6/qYkU+css7l4KUeKpEFu6ymVJB6EGCPqK1+UeHFvqjX9XmXTIIIDaI+IgjffqaC+Gcs8/EW7ZBIJ4XkgCT8h3Nen4nCXbNgXlSWb+GinYrbHSf5dqqU5LopRT7Mvk/wCz5Xu23TEqFVxIIhpBnSGUxJ/rWlzHEm1fSx5pKtOkpv6zufc/M0AyrMFu4oed/DA5WJVmX4QI+1E7uWhHW8iqrEsFSI08jVRPLLVomMFuhLbYvEeaj3lRfUNJAkiNpO1AsRkWJdgtthp0gAqPiK8z7b81czTO7gwVq8UABbRJMEmTJQDuJ5o5jMywq4QXrF072yEG49U+oH3mpbnVjSj0ZLFZK1lAzF3lR5hCyBHAmmfu9xJm041JDKokqOZ2O89afc8SA2hbAhgd54MzM0XyrOHxBdbKFrxA2HVRyZ/CCSean447SKuL8kmUYe24QYhzqRSyWyIK9mP83FV7+JC27QtOGBc+YR6iFJO5CgkbdZrTZb4Hdg129p19EG+wMwWPWstiMuu2Gv3bY1G8RCAxBHQbjXPtxVT5qrWyYKMroOYbM8HYtjQ6tdualVolV1e7bDbpWczOwms+Y8gCQUESZ9OknbuZ9qH5xihbWzZYKQu5AYEAzJHMTPNEEwSYpQmrSbaBgDtqSSAQeimpnKbq0UoRV0ybLs3AZwbl9lZdK6n1FI23beJ7VPk+KR7txZDKiglG33BI2me9ZHE5sti09q2s3AdOrpBPU9TzSeEF/eMYgUevdmJPIAPP1Iqli5XJkvIoJLsO5hYW5iUs25tpdDEkEwI5K9uYio86vW7F1dCrcNq3pRQspJYSXnrEke9bzybdq2U0KQm0nchiJMHpzQ7I/C1y7b0qUG8szbsZY6SO4CjvURtdB+op9mcfPHusiDzLVq5AJM6WaBBHRd+o5qDMcayvFu8QvuQ3Uz0236UU8WZvbwj2/JBYCUOoRCgEbdjIJ2rC4/Prdy4zi2BJ/wCT704Rci24o393w3i2a/jPL1C6zMiNAuaWnT6YgQsc71mc78G47C2XfyyyXvj0+oqJ1AFeRv1FemeNvEV7DB2tlfSywCJHwz/Sq+S5tdxBdrjT6FMDiSu+1OMmlZGSbm9mD/ZX4axjXzfFlwiq4DMIAcL6Rvv1rRZHkF21bv3LN4XQEBxBVjqS9MkLpG8CTv7mvUMjtC3lo0kz5TNM76iCZn51LkeWW8LhUt2RAjUSdyztuzMepJrfhy3ZgtM+cc+zMuzbzJ571WybJr2JYraQtG57fevQP2l+GcOA+IRdDzJCbKxPUrET7iKGeG7ptqip6dwduSSCDJ60RxNKjR5F2arwB4etYR3uPcU4jSFPRbY5KrP4u9M8Q458RevJq02AgS0ZjU88j2O4rMeOMYy2sO6mC14luYMd+/AqW5m1y4rs0SE2gcccVCvJFJfcpS4W/wBixluBKYlPNKsqgMoX1MWHAUDseTRvxMyBy7talE127bORqIBkmODM+n5UKwmJbzUPH8LptyN6yXipit9ACTpeRJnfX71vl55JcpUZ45RgtFLPLuIv+UosXVgvCBW0lrjSCJ9tqJ5fkWJdrNm+CiWgNSx05Ysw260ZuZpdREVW+MSx6/ehvibNr2jZ2EAjYx1qZ41dExba5FPG5Qo1qA5uux8m3Inyx+J54mt54BNjAYZnvMBfutGnmANkE/n8zXk+UkubjuzMyiRJO/z6mtZh8yuLiUQEaRwI7LNPHB/M2KUk9JHrOFzF79hmVTbgldzzHJUjvXkfizPWS4VRDrQaFvEzpEepVA9M/wCatDmmb3XwdrfTqMHTInnmT1isJ4izF72IW28aE9KqBA4k/M1lFvJkr9jRNxjoE4G8gv2mxAZ7S/Es8iCQPq0T9aKZPhsVinuXRqAYhWedP/qo7AdOm1aLwbjQzKnlWhCM2oJ6iRsJ3jr2pnjTObvlhAYDcxse1dGbC4ImDuQGznwvcsYfzHYO7v8ABb9eld4LEfpWl/ZRk4w7XsTilNuE02w/pJncmOe1S4LMrlvDYbQYGgbfSsniMwuNelmJlt9/elODpKyOzb5nmCOVtI5JuPLuVIAEbmTtwIFac2r6eVp9NmPW6kSFUekQOCfl3rJ+GbnotsQCzs0k78MRAngbVLis8vDF27YICMxBAESACf6CspemSXJsrHN3xR574jza5iLjs86EuvA43Zmbeev9qP8AhTIBcwyXBb16iST7zEcdABWUzpQb94nq5P1k1qPBWb3rWH0I8KHMCAeQCeR3msskXKJomoy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2" name="AutoShape 10" descr="data:image/jpeg;base64,/9j/4AAQSkZJRgABAQAAAQABAAD/2wCEAAkGBxMTEhUUExQWFhUXGR0YGBgYGB0YHBkYGhgYGBgcFxgYHCggGR0lHRwUITEhJSkrLi4uHB8zODMsNygtLisBCgoKDg0OGxAQGywkICYvLSwsLzQsLCwsLCwsLCwsLCwsLCwsLCwsLCwsLCwsLCwsLCwsLCwsLDQsLCwsLCwsLP/AABEIAQwAvAMBIgACEQEDEQH/xAAcAAABBQEBAQAAAAAAAAAAAAAFAQIDBAYABwj/xAA9EAACAQIFAgQEAwYGAgIDAAABAhEAAwQFEiExQVEGEyJhMnGBkUKhsQcUI1LB0UNicuHw8RWCJDNTc5L/xAAZAQADAQEBAAAAAAAAAAAAAAAAAQIDBAX/xAAqEQACAgICAQIFBAMAAAAAAAAAAQIRAyESMUEEUSIyYXHwE4GRoQXB4f/aAAwDAQACEQMRAD8A8bCjtUgpt30kiQY6gyD8qaX2mgdtF3LcPbuXraXbgtIzANcYSEHUkUmY2LaXbiW3FxFYhbgEB1B2YA8TV3K/Dl+6RqC2UO+q6dEg/wAqtBb9Pej139nV/hLqs3QG22kz01pqAPz2rOWSEXuRShKXSMjhApdRcJVCwDMBJCyNRA6kCdqt55bw6X7i4V3uWARod10sw0iZED8WocDYCqOMsPaYpcRkccqwg/Y/rTRGknV6pELHI6melX5sj6CzXTSHjmTNRSSYqhEpNctQz3maTVQAczDORdw9ix5NpDZ1fxEEPc1f/kPt/wAiheqoLbgEEiR2PWprcMSYgTx29qlJLoYuqp7eZXFtvZW4wtXCC6A+livwkjqRt9h2qvHFR3+adAPLbTBjvG33pPMqM3m0hZOkGQOk94pk0AWWVtIePSTEz1pgeoia5DQA7zCadYuLqGuSvUAwY9qkTEwhA5NV1oAV2EmJidp5jpPvTrN0qQwAMGdxI+opgHtUgX08b0wFN2ZPEkmBxv2qIvTvJNOGGoAeMW3lm36dOrVMeqQI+Lt7VtfDfh/yLa4i8oN1yPJtHpPwkiPiO23T58ZDA21FxCwkBgSO4BGxrc4bGXP/ACNg3B6d2Ht6XK9e4rm9RKUYNx+rN8MVKStm9ynIFDNcxFux5hX1MpZ2naANYhRzMHfbaosVmC22OjSoHpECOOeP+bVWzHONJInkSPpsf6Vi8XmZIHUneO5O9eJylm8HqwxqJ6ZYwuFzKy1nEqJghG/Ehj4kadv68GvBPEuTPg8Tcw9zcodmAgOpEqw+Yj5GR0rbZDmrWnBJ5/L2FU/2nXBdv2X2LeVBPsGOn9TXp+kyvksZw+qw0uZgwaSd6t+VSi1XonAUy1ORvarYt04W6AKWn2p6Ajirfl0vl0DKmk0htGrmmugUAU/3c96UYb3q3qFJ5goArjD09bUVJ5gppuUAILQp2gU3zKTzDSAk010VFrNN1UwJ4rpFV5o/knhDF4q35ti2GSSs6gNxzsTUyko7YATzK3Gfl1a1dQbrbVvt0+u9YAtXpeZvOGtnugH0KzWWdWka4nTsFPmPmwUJAAPy36Qf6VQOqRuN1Ebffr8qFXWe1odNg0g9RqUwZ+hU/WiWFz7D+XF21cL/AOUrp9vi3rkfppQ+TaO1eqi/m0yVAeSYA+lCc1zDzbkj4QAq/If3Mmq2MzF7mx2X+UcfWeaqTXThwcPifZzeo9R+pqPRP5hrvMNQTXTXScpPrNKxI5kflTstx72Lq3UjUpkahqH1Boj4l8U38cUN/wAv0SF0Jo5796lt31oAVr964vUM0s1QEmuu1VFNdNIZJqrW5n4J8rCfvP75hn2DeWreog9t9z7RWOmk2qZJvpgSaqTVTNVdqqgHaq0/hzP8FZtMmIwC4hzMOWiAfmNvpWV112qlKKkqYE15gWJUQJMCZgdBPWmVHrpNVMCSalt4l1EK7KOwYj9DVXVXTRQDtVehZbd83BWifwjST7r6f6CvPGXg1p/D2ZBcM1skSrcHqG7fnUZVaKg6Y/H5e74W867rZuK5joryhP3KVltdek+GswH8W0667F0FbgE+kGOSNwPccEUKzDwMLmr9zfU45sXCAx//AFPsH/0mD7mphNLTKnF3aMXqpNVdctspKsCGUkEEQQQYIIO4IPSnE7AVsZCA0mqkNPS0WMD/AKoAQE101qfD+HQJqZU8sGGZl1sfcA+kD6HijWN8L4HE4druGxFu3eWf4dyLWs9FHCgneIXffehuN1ex0+6POy1dqpfL3IOxGxB2MjkEdDXagBEb0CELUmqu01yoaBjtftT3t+kHvTOKczzQBHXTTl396VmmBApANW2TSVKx7xTr5AIEA/LrTAgC0+4o6VJbtTvwKieOlACJbNSDDmo1c06T3oA52pLdwgyP+/nXL3pWM9KANHlOMK+u0xUjtyO4NHnzDzgG2S8vUba/7GsJg8SbbSNxwR3FaBboZdS8fmPnXLkhTOiErRo8bbs5iujEEWcWBCYgiFuRwl8Dn2fke/FYHMspvYd2S9bZWU7yNvmGGxB6EUZuYued/ej+D8WXhZFonVpjQ34lHVfcVUZySJlBNnnYWd6uZXhWuagux2EmYEmN4HeK2meZemJQXktqjRu1tY1e7rxPuINY+zeazcZSFOqORt7ED71pHJyXw9kOFd9Gnw1u1oWyeVJntPG9XsIhUCwiWDbYnULgZif5SSvwx/MNxNYzFYt1cknc9e/vRHAZ8np83zAAebTBGAHYkGs+D7K5paO/aBlIw+Ouor+YhCur9SCoBmOshv1oEq6t6O+LccuKxPmJqCFFA1Rq2nmNpJk1Rt2Y4rePRk2VhaPNVGG9W8ViN9Knaqokb9aYhun79q5m7VIzzTe+1AxFaOBSqjcxTmHt0pJO1ADQhM+1SWbQY7nTtyaalv2rhb7daAOdStOS0SJiu0mOdqcgPEmgCIW64pVlLW3XtTSkdKAG3randePfvT0wjxqjaKW/h9Mc013aOTTqhDLlkiD06U/DYtlMyf6R2NR6z/anlOJ6ilXuOy9axKvwdLdj39jXXpUA1QTDltRAJArW+E7SsreYuuDEHfYifrWU1xVmily0FvBmZK1g2yZYE7exjj25oX4vtWyqLaSLisxdiNiDGkDf2/KrVzJ3W+tywunT04BE7iPlVXHXg912HBO3y5H60sEFPJa6Kk6xu/oBMNhDe9B0h9tIJgN7BuAeInmrOT+GTcxHl3A9tFBZwQQ0KCYE94O9ELOVB/xaZ+1Gcr8RX7F0qxNyFKqjPsJiGBKmY3EEb89K6Z4JJ3ExhKL0zMjJ3Fq3c0OqXQChZSoYHYaZ2O+327iuxOUYlVIWxeZuCBbYkfYVffNr15Ltm9cLPIZLbH0EAy6L0WRt71NlGf3LVwAM2hZFtm+MLzoc9Sv+9TOM4xtL7jjFSlV/Yxj29O24M7giCD2I6U3VvxO0f716xezrBY2ExiAPwt9QBcQ9DMeoezSKwniDLL+DvFHKkN6kuKPRdToyflI5B+lZwmpIcouIMy/CKysXbTp49/lTPLAABPNQ3LpO42FPt7wzSVXn5e1WSPtWtpHU9eIrvLUzuYpXhyNPpWep4p1xtt4PtQMabahiAZHANIcMw6RtO/an5aWLqqpqZiIFap/DPq1Yu9pEQvlEEgnuGEECpc4x7KjFy0jL3MIy2w+nYj8u8VWw9hi3t7Vuf/DWLaENh8TeUCNZJQfP08D8qy2IhE9EgTHv96UZqXQSi46GppV1HIneit9rZOwEfKgVvc1b84d6ZA2w9pyAwb6d6fbsW5IZWiJmeDTsszZLa72gxJkkjp2FdjcYtwAImjeTHJ9qt/QFXkqLdtK266hTiwdhtCTsOw9qrPbYTsT1pF34B26+/WgRew9+0moaC3tMT86PeFMYruUCBTsfnBj8prLm1Ecgn9KteHrh/ebek6fVz/epmuUWioXyVHqvijHphcLAI824NCDrvAY/IA/cgday3g7w8+NxBtqQiq3qY9AANlH4m24+tH/Gly3iLNs2zK2L+gtHxakY6h7SGA+QNHP2N5dpw+NxNtQ983HRAdvhRWCyeNTET8hR6b4cXJdtiyp86ZbzJsBl02bOGGKvIA11nhhan4TcJBCk9FAH6TU8b5H+9WLbpgmXGAKxuWQqKCY9JUtqfb2meDzUeVZDjLNm75+HQtdu+deu3rwCwu4lUBLQSxglRJHahue/tSYObeGZLoBm7cCEI4GxW0CxYr/mnccd60uV6FWgBmXhXEeT511FttbgltSx6o06lmVJ1Lt1mpn8BY91BZFWYJ3E9SCTyvHBJ5jrVzLvFGY465dtpbwkAC8TcVtI0EaWB1Gd+h96q4vx5mto4gXFszhwiXIUlV1mEYS3qJkfYbbGqc5+aDijC3rPlX7lp23tuUOkyJUwYPzFbTA5thr2GGFvqSoIZLkyyMOoB2IiQRttXntmWl2JliSWO8kmTP1NXrIINcuRbtG8HfYYzLwXf3ewFxFvc/widQH+a0fV/wDzq+dZffiDsYPz+VazLM5uWiCCVI6jn6GjmIv4bHkMyH96mGe3C+YoBMvtBYQBPO9THK18wpY/YwMOkgiAe/8ASrOBwd7EkaEgA7v8KieZbr8hXolrAYe1Ba0uw2L+o9OrT+VBs8z+fSn2iBSee9RQLH7lDL1tYRiEhrvGsj+bkKDwKp4pyWnSY6/Oh+KuDVLH1du3z/tU1jMF0nXduD/SKf6bb5GjyRjo2WW5m4t6rXmekeoqxJAjqnYETIBrF4zTec6XJT4mJEeokzBAEj6CqGFx9224ZXOx6mZ+dWcbmuskhQhb4tIgE9THc9acMfBmeTIpIjuKFICGd9yfalupqJMgflVQXfbake5JJgCtjO6DmXeHsRe3S25QjZgpIP1FW7/hbFDizeI76CN69g/Z5fP/AI3C6CAAnqJjnVvH51rbxSLZdlYD4hI3MbbV0rElVt/n7HM8stpI+c7fg7HHcYa9P+mP60Rwv7Osc/xWHUdjHP3r31byr/iqF29OteOv1pf39Qd79vj+ddufz4qXFePz+gWSXn8/s+fj+zbMNR/+O8D8Urx35qzgP2e49bqOLBKhgTDKNgZPXmJr3oZrY8shr9qSCN7i/wB6rjNcIu/71YHHN1BwI71NRp2h85pppng+KAmBsATt0EER8/xVSy7xBisJdujD3nth4YgQQTxMMCJ96J+KL1tnvPaM2zdZkIiIW4yGD2jePrWYxlwSrfT7/wDVT6ZVjafhno/5J8sqkvMU/wCSxmOeYi+f49+7cBPDuxUH/TMD7UIuSrSuzClxDgzFQXbkgHqPSf6fl+laujiNp4BxFw4hbdnRGIU22DAnTbJm6BBEERIO43qj4tzvzBjtCHy7+JtgXOh8hWGniN9m56jaofAPiFMHiGuXLTXVa2y6VIVgWjUVJ66RVDxFmVl7S2cMrpaF67dCvuQHW2EBMmSAHHPSok7KQKtRoUb9Z+54+kVJZuleOOx4qurxUpupp66vyisWO92i+uMBEHb8/wA+lFMlzE2JK8t94rL2X1T7U4YhkPpJFZyxp6NI5X5NTmeY3H9THSD3P6UGu40D4Nz/ADH+g/vQ2/iWYyxJPvUJc0RxpBLI30WSa6aq6zSaq1MqLWsU03BVeaSaBlg3Kb5wptpZrnSKAHh307MQO0n9KZq7mnAGIplpZp37C0T47ChD6WV129QG0xJHzFVtuw+1Si2ZAnb/AJ0prWiDBpJOtjbV6Et2yxAVZJ6Ab08WJ2jc7cUy1cZGDKSGHBGxFaTwrgrb+ZcurrAUqgJIGvYlmj4gBO3c+1Gyox5NJds3GYQl9oVT6rZKiIV1t2yYA2gsGB6TWV8aYQJib6rxr1r/AKbnrWPvRqxgdHxF2JJML5YH0BEih+aXxcPpsPcmBrnoIHpMDUANt9u3ccvp8qjN30z2/W+hlLHGnuKr7mNY71GDv8/16Ufx+RXdPmIhjqNp7zA+poBfWDFd9p9Ozw5QlB1JUTWTDfn/AM+9Vbp3J/5vNWE3YHuK5sJK6ge9EuiSrrqQgaajtWSxgAk0rt07ViUkT4RfSTUb71Pa+EVTKmaPJIt2pLzgqKk/dwYg7nqeJqc5W8CYEgn7c0xgyuq5bsKTuSBHMVI2HtxIZjH0pDB9dFXrWGYhWKnTwD0ntNTphp1ACBxz1oBIHWmI6U5pncUUu4XRaFz0SSRHXaqltzAoTsCylm2xMIxPz/SowigbKR9aZh2dQNJ3n7VM4M8mAPz600I5LSEFgpEdaS+g1KPiFGMNiFNs+kQVCkHvPNQYjBEBZXqTI344BophoFsqn4Uj35rQ5SPJw4YiJkn3nb9AKjyTIPOS45bTEwBz32puMvBbSLyQgb5TwSO9bY403ZLlVNBnF2LqW7d9nQJdgABwxTYmLkD4o6DjqelF/DN7DLcVsUpNnqGJYsQDpJWYiegH0rB4VCoUz6mM/wDdEcuzQeZL6/JhhpQhS5CkbSDAmuWXpGto9XH/AJO48clu/wA1+fuGM/8A2i2zcNnDYS0ERtKO3pY9CWVIAB32ninZRleMxsvcuhbYMem0gUeyypJrzvL11XB3J2+ZO1ezZZnIs21tiNKiBWWSoeNnKs+WWlJ0UsZ+zjzQNGJGsDbXbVZ6wWtgE79SDWKznKrmBHlX0IdpI/lO53VvxCvWcPma3BsQD86bjsbbvJ5OLRblo/zcj3U8gjuKIZnVMylHyeH2MZvxBqsMMxmAa9F8a+BbGFFu9YctbbaGMkHkGe1ZtLAFdF2ZAfD2GiCKIYS5aA0su/JPy7e1WxaMahGxA+/G1S4uwLdrzA6NcMRajcd+dxFK66GkCMXcUtrQRDEieNuNqsZvmbXmWQBCiAB35qvaCAS4MngdN+lS4nyiNSSqgCZ3OuKu2GiPCu1tWIUEH06jEqfaoLdpoPp+Iad/1FW8FMGRKtyfad496sNeChVMlCZIjeBwAenSkn4HRWx2Y3WtLY9IVfUdu2wM1Ww+ozcMmNojb5/Klw0gtMadwCdzHQVrcRmH8HQotqEUWyTyZ7L7c0baDRnLWGe+jsu/ccCBvt71WTDagNKttsfn/wAirIuHWBqAgaRAgRTl1/gbSOx2360rGQN6dJB+LePcUw32liZ+kfSjLZG6kh7bg9ATB/Oof/EXI+Df509E2DMGlssA5IHcd6kOLZSVRoQEgTyR7/SiLZSxIheOfVUF7IrpaQojtNCHKSfggwuIXUxa4RsYiRLRtS2LevU5MyQPooFOu5LdAOyiT1Iqa1ld5LbSAeuxnfrt8v0qoOmS9ojxI2gfE2w9h1NVMI4Nzb4UED5f71HexHpP8x2+QqrYeAfetnIlRIVOi5t+Fp+xmtjYMAF5k8Amsbd5mvQvAuUeaBiLokf4YPUjlvl2rizrybQCmXWSkM4j27/2oVn2OKky0zwOw7QK0+MvIpZzwg2+decYy9510ngTWEFbLegqM0d7FtHOw/4KpYi6ACN/pUuHsqV1OYEwoFIDYE6yR03NdKVGL7HYHP7VoKugRyxPJYcGquaZzbuOXCjUw3aNx2j3qdLWD+IDV9TTbLWOlkf7e00UrsNgy7ipVWHA47z3qF7upx3MTPFGjmVhfT5InsADUlrN1PFqI6xV8mxUDrGOa1IUBpHauN64xnQSOICxt0ozjccyCRbnadh0+goYc8utuoAgTHM0cgple1hL+qfLPuD7cVYv5deaWIAYkkkmIqvjM7voQDAkA8d6ivY67dJTV6Yk/KlYywcnux6mTc7b/pVtsr7sJoPraACx0LxRjC4whRAnuT3pcrLeOSipPyaTxDnRxVibZi/biD/Mn4gf1+nvWexhuWras16XJEqonbrPaK7DEnG3VXrfcKOkeY3PtFU/Er6MRet3LZR9Q4O0RyvcHmphLtGk8VJSbq/zouYJGuDWLhUtPbpVXLs1uG46wzBQflt1NVLeAuHfS44g9Ks5ejWy4A9LEqW6n2FOyJQp9lx8QzyrqVOxUmq15LjQLd0/Keo70byfK1uPqu3CkDaTye0Gr1zKsPbulFckCXB2370STj2QtmFzazcT40hohpjc94HehfnnsKP+JcUHct6tgAB2knf5ms4ynrW7XsSi5l1trt1LYga2A+nU/aa9hLC3bW2m2wVQOigV5h4JsTig3RFLfcaR+tbnHY0KC0nURA9h1ri9RJ8kjbGtWD/EmY+ny1Mjis9oKjYfM1PZ/iPqYgAdTxTswxyKvloVbUfW0cCdorTFAnJIGZniYgE+sRxwBzRy1llq4qFvTbK+rUdyx/EB0qliMtUsqhx6gDMe9S38oCqS7tpTkx0PFVfsOKVbG5sliyiogd3B2MiCI6xyaH3MUxUqCAQvQdexNXv/AIpEHUR+GDEURwWEwChXYvuCGUncN0O3QU0k2S9GUwupW+Ek/OiWExLBhq0hVILb9J3pmIxdkAqto6htJJn7U3ALKHSgJkfEN6Ha30VBR6qza3/FymNNoQV0mOY7fpWPv/wBIWd+Y4Pb6CiqYY2yrkKg5Ye/t2qfG5jYc/wQdzuWE7nmmreyG10ZTFYg3W1CQDzPSKfltoliFkL1P6zRHCZU10MYOx26bdT7025aKhktqYTdtRjVwBH50rDbRFi8ouPBsgFe5IFFsJgSqKGe3qA39XWhOGR2Uv6pBAgbDYU4JbO7Fg3X50inbW2X/FVs2cxxEbfxPMX/ANwHMfUmimZixi8ML9wk3bKwCOu4hW70njbC+djHCmG0JJbZQdMc/LTRHJsps2rD2ydRurGsbjV0M/Osp5YxltnbH0ebJFuMbow4xLw0sSOImIB7UqYo297QBUKCfnNQXMY4YqEBdZBMdpBojk1kNbMsFDmCo5EcEVq3Rxdg+9irlwluIEx336Vpjas4cWne8XLCWHJUxtFTW8vZFci2bjICEESCOtZbGOC6+YAoA1H334/pTj8QulZDmqrrJcnckhVjvA9gIihjGd6kxN0MxMzJ5rsHh2u3EtWgWd2Coo5LEwBXQ2mZo1ngrDabVy51c6R/pXk/c/lS5zitRCr8qLZnll3BWUs3ENtgI3HJ5Yg8HeeKyGLxehSw+I7L7dzXCo8sjkze6jRsMotxhrttbRZyslokFT2msucv0KQ4HMzyfYUcfMLhwqXlci2Yt6VMEFRuP60Gv5lbdzIkbH3nrWzdELfZba1pUFtwsH323gU/E5nfZXTywy3lmR+GN47TFWvDnhq7jAbgPpknc7bHiKkfOTaJRLamA9v1bBS2zER125pRTLfF9GYa2fOn0qCs78RH61r/AAv4NF+15924E6R7Dlj29qz1oraAeFMESjAmfr24pMXecuXuNpDmSq7COwA6RT0nTFVqzsdZW3itFo+YmvSLh4IO0/Tff2o9m+XWMNZD27vmMxVVmOBMwP60CxdkNC29tW25k+1VbWUXUYgpAC7N3E8j2pOvJKb8FvE4y5dmSZG0cCOhNQYPBNJMhQo4n4iDUuaWx5SWrcvcJJdxMwABpHsN6W3lSomosWn0sJggkTIH5UqfSCvIVHiXTb8m4gOkzI3leQKr4m2zs2I2CQsL3O0L9BvQ3EgW7shZFxYSd9pifnRnAMGvxe1BAoIXuYiD9J3pqLq/BTase2b4YB0ALqQW2/nEET7U3BeFXx6/vFsi2p2K/wCYc/Kkv2LCMb1oBVUEhZkseAp7ya63isVvoQWgTOkbAmBvAO3SjSdyE7ekap82Ft2DKZDHW2nYz/8AWqbyx3EnstB/EWYhQ1yyNWqGKrxMxqA50nn/ALo74mycswuok6l0s38sHUs+xJ3+VY/ANcsnUi6iFgrHYzt7Hc1g8abpnZHNPDJyxunVDUwdwIj3bTC40mCI2JmYPNG8gyQ4iYKpvuANwOTVDxd4pFw2Xa26wCBJHO0wO3FBMZm7qA6OVLcgGPvXXxjxVP7/APDibfk2XiLOBgbgs6fMkaw3G3EQOtYTEYRmutC+ljLEddW+lflNSYq02IulixjvvPfrRk4dUQEsQTAk8KT1NQ2k9EKwLjMtVApCQGn8o/vW6/YxkAuYw3yo02FkGP8AEf0r9hqP2oApa4pDsGVfhMRzz/StFk2cYnLrCPh9DI9wakJ9TMQRBESJAEEbfepx3KTNJNRVG98S+LMA958FcKu/BDLqSSBtJ2kSK8U8c5Zh/wB6dcMCqLFsAEsC4+OJ4GqRz0oHiMU12+zP8RYsdt5JJNabBYYtbGsFdpA4LtMahPNbzj0kZxfuZ/Gi/bRbDD4TqgcCeN+CakyuyEab1okNwTEc1rcbhrItKXAZgYYk9P8ANFV7uDXy/MxJYW1AggRImAFHXpUyTUuJVp7IxmQwVz/491lV0iCJOqe3QdqD4jFApcHJb8Xck7t8+aJeK8La023tFneJO0+iDBI6ULynKvOw9y41z1KQFU7Tv3rKacas1g4tPv6FbBWWa4N5trsW/spqS9ZVr+iZbozDYA9Y61sMvyc3L9t3K2/M9AUAHZdix7VWuZemFvP5cMNcBn3kKN+Pwg7VPOyXHwVcqy/92ZmKteJAAY8c8qKsZkcU8XHslbaQisBKhTxJ+dSJjzcdiI9IkCNieoWOBVnxp4u/g28Nh9kgBm6SRuY9u9ONv5iuXHcQK5ab1xX0+lhOmF4AgdiaAYe8i2gXYyX3UkkFQOZ71pMJidQXywbiXDpIYAiQN4/OlzHBslpXNoaG1KgMALB3gUlJiaJPDec2DdDkKqWzIUrsJ4+QmpMaVu3roW2zK34hECTJ1E9RvxVC3eZcI/lMqi6wXQqgFiPTvtxvU+GtuLQXUEKnQwO8ajMz12pyta9hR9whicgsfuouGZ1+k9okDjn/AGqrmGEHmN5F0lBAnUBJ0iYkcTVrFXrqWPLDm7bG4JWCgEyTHM71nr2BvOZwwc24HA4aJPy5/OodPSZok+6PZv2hKiYezaVinm3ltgjndLjer2lRXnuT+J7NmfMtliNtcCQR036DetN+23HNZt4YodOtnIO2xAWCJH+Y15Tbtm5aWBDbmSdjvzvzXQ5cXZhJWVvGGbLiL7Mg025lR22gn6miOCyUlbdwoyiN5/IweBQ7EZYFAZyNUxC/PgV6Fe8T3MJbOHvhXvvbUq7DZEYbIwjkD9al/FsI6KuHtkKDpGmJ1jgf6j0opZxFtrBVUQsQVk78/iFV/DPi9bM2cQqC26mNpBPADdtqeQlpS46jb5ewrFOUE+Wmay4t/CWDkRODuXoJ0G2npHuNbbdAIH/saEYyxrslLaFoKtCozElZGnUvwjfp/KK9R8H+JMK1lbdprbaRvpYBiepdLkEEntqHvVPB/tGs2rj2b9tLRRiDoYAbHnSeJG/PWunGqjRzzXxWzyKzk6sbakaSWJcFjICidPqhkbkQefnWjx1oYhQtohls29iv4REBSCNgK9EfMMtzO3cFpkN1hp1ABbinpzuRsOu42rIZFkN027yqRYDAJsdWthOosTwPalkt/QqCoxN20XNxCQtzSpgDg7Djr86s3bb3kK37kMkBY9huNPatNjvDKWFF1GZXtj+KCSVZetZBcwZmuN5QZR167md6eOKUJN/T+Qk9ovZfkV5VNxrilTzbmWKcE7cVUy/Dr6i6uB5p2OwFsKdJE87waEW81vJiWuKpUMgG4Pwdx2og2Na5sxZ9m4EkAVz4k4SuW1f9Gj+JewYyLAprTQ6quuAzHYT3mqPiXDKuMdEuakJA1QVC77/MTTfDxdEVblv/ABdiy7EHiD86IZjlC3QqrsTcOtgd5/tVZMseVRWgWPVtlLK8ExF10H/1Azckw4P4VHSO9aK1l2Fv2TeZQ1sE2ys6fVAOoEcdaFXL161aFtdGmWGwIJUblieD24obiUa2UdBpS4gEAkhmYwpYdDzUa1X4ytq0yG7YtogGHL6g5hZmF+nPzo/kOCxLK4usWVUm0rQYuMJleuwo1lfgpkvI3nTA1GQABO5gD4hyKtYm6LbO7OAFEL1kHg+wmrbULvqyab6MBmOXutq3rIUa3AYDcsNwsfOavZDlTXklFJukjzA3CiYWAepH60UzDM1b1OhKqdSERBIHJ+cmhN3O/Je2bd3ZmS4/BAcbdOgnjuKmVaNIQlsL5hgLtnDtMBnYys8KpIED7mhtnOrzKv7vdS2oADagAWfq3HXYfSr1vD4y6XdizWiYtOwGnrq1EbwPzNVMxyC0jBf39ZA3C2jAO+wipxic2h/7V83XG4y3ZAJFjUhO6jWSNWnbgaQJ7zVLB4Q4l7Nj1hQAqsDAgfGZjer/AIzvl8ddY3Em2wtkD0yAvLbxMk9O1VfB+Ijz7rOx8gEomqF0uTq36cdKeSe7R1RwRWGTl83+vH8gPF5qtgmwPWbF5irH8cNtPaK2uHt4jH21uXhb9RJVwASABCmD0HFZbwtnFl8wXThFUNqj/EOsjYya13hi6XfEMqGE9GjjSd9gPnSm2l19ThVvpmOzHIHW9pdg8EEEfiHXbp12pmf5oW9IPtWrzvHFLaLcUK6qQRtIJMmY6xFeeY6/qYkU+css7l4KUeKpEFu6ymVJB6EGCPqK1+UeHFvqjX9XmXTIIIDaI+IgjffqaC+Gcs8/EW7ZBIJ4XkgCT8h3Nen4nCXbNgXlSWb+GinYrbHSf5dqqU5LopRT7Mvk/wCz5Xu23TEqFVxIIhpBnSGUxJ/rWlzHEm1fSx5pKtOkpv6zufc/M0AyrMFu4oed/DA5WJVmX4QI+1E7uWhHW8iqrEsFSI08jVRPLLVomMFuhLbYvEeaj3lRfUNJAkiNpO1AsRkWJdgtthp0gAqPiK8z7b81czTO7gwVq8UABbRJMEmTJQDuJ5o5jMywq4QXrF072yEG49U+oH3mpbnVjSj0ZLFZK1lAzF3lR5hCyBHAmmfu9xJm041JDKokqOZ2O89afc8SA2hbAhgd54MzM0XyrOHxBdbKFrxA2HVRyZ/CCSean447SKuL8kmUYe24QYhzqRSyWyIK9mP83FV7+JC27QtOGBc+YR6iFJO5CgkbdZrTZb4Hdg129p19EG+wMwWPWstiMuu2Gv3bY1G8RCAxBHQbjXPtxVT5qrWyYKMroOYbM8HYtjQ6tdualVolV1e7bDbpWczOwms+Y8gCQUESZ9OknbuZ9qH5xihbWzZYKQu5AYEAzJHMTPNEEwSYpQmrSbaBgDtqSSAQeimpnKbq0UoRV0ybLs3AZwbl9lZdK6n1FI23beJ7VPk+KR7txZDKiglG33BI2me9ZHE5sti09q2s3AdOrpBPU9TzSeEF/eMYgUevdmJPIAPP1Iqli5XJkvIoJLsO5hYW5iUs25tpdDEkEwI5K9uYio86vW7F1dCrcNq3pRQspJYSXnrEke9bzybdq2U0KQm0nchiJMHpzQ7I/C1y7b0qUG8szbsZY6SO4CjvURtdB+op9mcfPHusiDzLVq5AJM6WaBBHRd+o5qDMcayvFu8QvuQ3Uz0236UU8WZvbwj2/JBYCUOoRCgEbdjIJ2rC4/Prdy4zi2BJ/wCT704Rci24o393w3i2a/jPL1C6zMiNAuaWnT6YgQsc71mc78G47C2XfyyyXvj0+oqJ1AFeRv1FemeNvEV7DB2tlfSywCJHwz/Sq+S5tdxBdrjT6FMDiSu+1OMmlZGSbm9mD/ZX4axjXzfFlwiq4DMIAcL6Rvv1rRZHkF21bv3LN4XQEBxBVjqS9MkLpG8CTv7mvUMjtC3lo0kz5TNM76iCZn51LkeWW8LhUt2RAjUSdyztuzMepJrfhy3ZgtM+cc+zMuzbzJ571WybJr2JYraQtG57fevQP2l+GcOA+IRdDzJCbKxPUrET7iKGeG7ptqip6dwduSSCDJ60RxNKjR5F2arwB4etYR3uPcU4jSFPRbY5KrP4u9M8Q458RevJq02AgS0ZjU88j2O4rMeOMYy2sO6mC14luYMd+/AqW5m1y4rs0SE2gcccVCvJFJfcpS4W/wBixluBKYlPNKsqgMoX1MWHAUDseTRvxMyBy7talE127bORqIBkmODM+n5UKwmJbzUPH8LptyN6yXipit9ACTpeRJnfX71vl55JcpUZ45RgtFLPLuIv+UosXVgvCBW0lrjSCJ9tqJ5fkWJdrNm+CiWgNSx05Ysw260ZuZpdREVW+MSx6/ehvibNr2jZ2EAjYx1qZ41dExba5FPG5Qo1qA5uux8m3Inyx+J54mt54BNjAYZnvMBfutGnmANkE/n8zXk+UkubjuzMyiRJO/z6mtZh8yuLiUQEaRwI7LNPHB/M2KUk9JHrOFzF79hmVTbgldzzHJUjvXkfizPWS4VRDrQaFvEzpEepVA9M/wCatDmmb3XwdrfTqMHTInnmT1isJ4izF72IW28aE9KqBA4k/M1lFvJkr9jRNxjoE4G8gv2mxAZ7S/Es8iCQPq0T9aKZPhsVinuXRqAYhWedP/qo7AdOm1aLwbjQzKnlWhCM2oJ6iRsJ3jr2pnjTObvlhAYDcxse1dGbC4ImDuQGznwvcsYfzHYO7v8ABb9eld4LEfpWl/ZRk4w7XsTilNuE02w/pJncmOe1S4LMrlvDYbQYGgbfSsniMwuNelmJlt9/elODpKyOzb5nmCOVtI5JuPLuVIAEbmTtwIFac2r6eVp9NmPW6kSFUekQOCfl3rJ+GbnotsQCzs0k78MRAngbVLis8vDF27YICMxBAESACf6CspemSXJsrHN3xR574jza5iLjs86EuvA43Zmbeev9qP8AhTIBcwyXBb16iST7zEcdABWUzpQb94nq5P1k1qPBWb3rWH0I8KHMCAeQCeR3msskXKJomoy2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78892"/>
            <a:ext cx="2286000" cy="36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556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CoQ10 Alone Is Like One Star With Weak Teammates…</a:t>
            </a:r>
            <a:endParaRPr lang="en-US" dirty="0"/>
          </a:p>
        </p:txBody>
      </p:sp>
      <p:pic>
        <p:nvPicPr>
          <p:cNvPr id="1033" name="Picture 9" descr="http://losthatsportsblog.com/wp-content/uploads/2011/07/lbjc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1" y="2235201"/>
            <a:ext cx="6819899" cy="454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Versus A Team Of Stars</a:t>
            </a:r>
            <a:endParaRPr lang="en-US" dirty="0"/>
          </a:p>
        </p:txBody>
      </p:sp>
      <p:pic>
        <p:nvPicPr>
          <p:cNvPr id="1026" name="Picture 2" descr="https://encrypted-tbn0.gstatic.com/images?q=tbn:ANd9GcTrBnbkcEgJTgHeyf1N0U7-IRRJA4QE7SAGQCSYWl7BumZsZoB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557" y="2255578"/>
            <a:ext cx="6069243" cy="4450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28600" y="1143000"/>
            <a:ext cx="8382000" cy="5638800"/>
          </a:xfrm>
          <a:prstGeom prst="ellipse">
            <a:avLst/>
          </a:prstGeom>
          <a:solidFill>
            <a:srgbClr val="AA2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2971800"/>
            <a:ext cx="57912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81200" y="2886670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1" y="2374248"/>
            <a:ext cx="6591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Q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8398" y="2221848"/>
            <a:ext cx="898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0400" y="3276600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95630" y="3429000"/>
            <a:ext cx="13901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GSH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66800" y="3877270"/>
            <a:ext cx="898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LA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30208" y="4419600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NAC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pic>
        <p:nvPicPr>
          <p:cNvPr id="20" name="Picture 2" descr="C:\Users\dave\AppData\Local\Microsoft\Windows\Temporary Internet Files\Content.IE5\0KJ81RK4\MC9002404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4600" y="1676400"/>
            <a:ext cx="609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dave\AppData\Local\Microsoft\Windows\Temporary Internet Files\Content.IE5\0KJ81RK4\MC9002404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4510088"/>
            <a:ext cx="6096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&quot;No&quot; Symbol 21"/>
          <p:cNvSpPr/>
          <p:nvPr/>
        </p:nvSpPr>
        <p:spPr>
          <a:xfrm flipH="1">
            <a:off x="1828800" y="28956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/>
          <p:cNvSpPr/>
          <p:nvPr/>
        </p:nvSpPr>
        <p:spPr>
          <a:xfrm flipH="1">
            <a:off x="1066800" y="38862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/>
          <p:cNvSpPr/>
          <p:nvPr/>
        </p:nvSpPr>
        <p:spPr>
          <a:xfrm flipH="1">
            <a:off x="6019800" y="43434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/>
          <p:cNvSpPr/>
          <p:nvPr/>
        </p:nvSpPr>
        <p:spPr>
          <a:xfrm flipH="1">
            <a:off x="4724400" y="34290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/>
          <p:cNvSpPr/>
          <p:nvPr/>
        </p:nvSpPr>
        <p:spPr>
          <a:xfrm flipH="1">
            <a:off x="3048000" y="32766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&quot;No&quot; Symbol 26"/>
          <p:cNvSpPr/>
          <p:nvPr/>
        </p:nvSpPr>
        <p:spPr>
          <a:xfrm flipH="1">
            <a:off x="3124200" y="24384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&quot;No&quot; Symbol 27"/>
          <p:cNvSpPr/>
          <p:nvPr/>
        </p:nvSpPr>
        <p:spPr>
          <a:xfrm flipH="1">
            <a:off x="4572000" y="2286000"/>
            <a:ext cx="914400" cy="9144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 rot="12345237">
            <a:off x="3182938" y="4954588"/>
            <a:ext cx="817562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Left Arrow 29"/>
          <p:cNvSpPr/>
          <p:nvPr/>
        </p:nvSpPr>
        <p:spPr>
          <a:xfrm rot="10619694">
            <a:off x="3259129" y="1709408"/>
            <a:ext cx="850817" cy="533400"/>
          </a:xfrm>
          <a:prstGeom prst="leftArrow">
            <a:avLst>
              <a:gd name="adj1" fmla="val 34176"/>
              <a:gd name="adj2" fmla="val 5087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0166" y="1762780"/>
            <a:ext cx="348204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Membrane 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Damage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32269" y="5206425"/>
            <a:ext cx="337303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Internal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Damage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3400" y="228600"/>
            <a:ext cx="841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Without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 Elements </a:t>
            </a:r>
            <a:r>
              <a:rPr lang="en-US" sz="3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FocusRight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066800"/>
            <a:ext cx="8382000" cy="5638800"/>
          </a:xfrm>
          <a:prstGeom prst="ellipse">
            <a:avLst/>
          </a:prstGeom>
          <a:solidFill>
            <a:srgbClr val="AA26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2895600"/>
            <a:ext cx="5791200" cy="3276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2810470"/>
            <a:ext cx="52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1" y="2298048"/>
            <a:ext cx="65915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Q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8398" y="2145648"/>
            <a:ext cx="898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LA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0400" y="3200400"/>
            <a:ext cx="5517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630" y="3352800"/>
            <a:ext cx="13901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GSH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3801070"/>
            <a:ext cx="898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</a:rPr>
              <a:t>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43762" y="4715470"/>
            <a:ext cx="168507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</a:rPr>
              <a:t>NAC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20172866">
            <a:off x="2433638" y="2749550"/>
            <a:ext cx="838200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Left Arrow 15"/>
          <p:cNvSpPr/>
          <p:nvPr/>
        </p:nvSpPr>
        <p:spPr>
          <a:xfrm rot="21227542">
            <a:off x="3814763" y="2444750"/>
            <a:ext cx="838200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Left Arrow 16"/>
          <p:cNvSpPr/>
          <p:nvPr/>
        </p:nvSpPr>
        <p:spPr>
          <a:xfrm rot="290310">
            <a:off x="3654425" y="3460750"/>
            <a:ext cx="838200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Left Arrow 17"/>
          <p:cNvSpPr/>
          <p:nvPr/>
        </p:nvSpPr>
        <p:spPr>
          <a:xfrm rot="3341520">
            <a:off x="5407025" y="4156075"/>
            <a:ext cx="838200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Left Arrow 18"/>
          <p:cNvSpPr/>
          <p:nvPr/>
        </p:nvSpPr>
        <p:spPr>
          <a:xfrm rot="766950">
            <a:off x="2411413" y="3286125"/>
            <a:ext cx="838200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Left Arrow 19"/>
          <p:cNvSpPr/>
          <p:nvPr/>
        </p:nvSpPr>
        <p:spPr>
          <a:xfrm rot="7829551">
            <a:off x="1628775" y="3384551"/>
            <a:ext cx="561975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2286000" y="1295400"/>
            <a:ext cx="1143000" cy="1143000"/>
            <a:chOff x="1371600" y="0"/>
            <a:chExt cx="1143000" cy="1143000"/>
          </a:xfrm>
        </p:grpSpPr>
        <p:sp>
          <p:nvSpPr>
            <p:cNvPr id="22" name="&quot;No&quot; Symbol 21"/>
            <p:cNvSpPr/>
            <p:nvPr/>
          </p:nvSpPr>
          <p:spPr>
            <a:xfrm flipH="1">
              <a:off x="1371600" y="0"/>
              <a:ext cx="1143000" cy="11430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" descr="C:\Users\dave\AppData\Local\Microsoft\Windows\Temporary Internet Files\Content.IE5\0KJ81RK4\MC90024040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600200" y="152400"/>
              <a:ext cx="609600" cy="67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3048000" y="4724400"/>
            <a:ext cx="1143000" cy="1143000"/>
            <a:chOff x="1371600" y="0"/>
            <a:chExt cx="1143000" cy="1143000"/>
          </a:xfrm>
        </p:grpSpPr>
        <p:sp>
          <p:nvSpPr>
            <p:cNvPr id="25" name="&quot;No&quot; Symbol 24"/>
            <p:cNvSpPr/>
            <p:nvPr/>
          </p:nvSpPr>
          <p:spPr>
            <a:xfrm flipH="1">
              <a:off x="1371600" y="0"/>
              <a:ext cx="1143000" cy="1143000"/>
            </a:xfrm>
            <a:prstGeom prst="noSmoking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26" name="Picture 2" descr="C:\Users\dave\AppData\Local\Microsoft\Windows\Temporary Internet Files\Content.IE5\0KJ81RK4\MC900240405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600200" y="152400"/>
              <a:ext cx="609600" cy="671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Left Arrow 26"/>
          <p:cNvSpPr/>
          <p:nvPr/>
        </p:nvSpPr>
        <p:spPr>
          <a:xfrm rot="7250084">
            <a:off x="2218531" y="2453482"/>
            <a:ext cx="693737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Left Arrow 27"/>
          <p:cNvSpPr/>
          <p:nvPr/>
        </p:nvSpPr>
        <p:spPr>
          <a:xfrm rot="15857654">
            <a:off x="3202781" y="4060032"/>
            <a:ext cx="722313" cy="533400"/>
          </a:xfrm>
          <a:prstGeom prst="leftArrow">
            <a:avLst>
              <a:gd name="adj1" fmla="val 34176"/>
              <a:gd name="adj2" fmla="val 50000"/>
            </a:avLst>
          </a:prstGeom>
          <a:solidFill>
            <a:srgbClr val="92D05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0" y="228600"/>
            <a:ext cx="7904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With 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Human Elements Focus Right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74776" y="1447800"/>
            <a:ext cx="2826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Healthy Cell</a:t>
            </a:r>
            <a:endParaRPr lang="en-US" sz="36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48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3400" y="2205335"/>
            <a:ext cx="754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900"/>
              </a:spcAft>
            </a:pPr>
            <a:r>
              <a:rPr lang="en-US" altLang="en-US" dirty="0" smtClean="0">
                <a:solidFill>
                  <a:srgbClr val="0070C0"/>
                </a:solidFill>
              </a:rPr>
              <a:t>Is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 smtClean="0">
                <a:solidFill>
                  <a:srgbClr val="0070C0"/>
                </a:solidFill>
              </a:rPr>
              <a:t>good, but we can help it work better…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5016" y="228600"/>
            <a:ext cx="85885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Current practice in Autism Therapy…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52725"/>
            <a:ext cx="3300266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ABA Therapy is Awesome, but can we help at the root cause level?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4711700"/>
            <a:ext cx="72120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2603500"/>
            <a:ext cx="67421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828800" y="16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690388" y="228600"/>
            <a:ext cx="72843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Who Need To Use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Human Elements </a:t>
            </a:r>
            <a:r>
              <a:rPr lang="en-US" sz="4000" dirty="0" err="1" smtClean="0">
                <a:solidFill>
                  <a:schemeClr val="bg1"/>
                </a:solidFill>
              </a:rPr>
              <a:t>FocusRight</a:t>
            </a:r>
            <a:r>
              <a:rPr lang="en-US" sz="4000" dirty="0" smtClean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95400" y="2362200"/>
            <a:ext cx="6858000" cy="1905000"/>
          </a:xfrm>
        </p:spPr>
        <p:txBody>
          <a:bodyPr/>
          <a:lstStyle/>
          <a:p>
            <a:pPr marL="53975" indent="-33338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Caring parents and therapists who value minimizing pharmaceutical approaches and maximizing children’s health..</a:t>
            </a:r>
            <a:endParaRPr lang="en-US" sz="2800" dirty="0" smtClean="0">
              <a:solidFill>
                <a:srgbClr val="0000FF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>
              <a:solidFill>
                <a:srgbClr val="0000FF"/>
              </a:solidFill>
            </a:endParaRPr>
          </a:p>
          <a:p>
            <a:pPr marL="609600" indent="-609600" eaLnBrk="1" hangingPunct="1"/>
            <a:endParaRPr lang="en-US" dirty="0" smtClean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674745"/>
            <a:ext cx="3917802" cy="30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ructure of CoQ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041874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32130"/>
            <a:ext cx="3805146" cy="30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central player in Human Elements </a:t>
            </a:r>
            <a:r>
              <a:rPr lang="en-US" sz="2800" dirty="0" err="1" smtClean="0">
                <a:solidFill>
                  <a:schemeClr val="bg1"/>
                </a:solidFill>
              </a:rPr>
              <a:t>FocusRight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                    CoQ10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9567757">
            <a:off x="3020525" y="2498725"/>
            <a:ext cx="730250" cy="1844675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9567757" flipH="1">
            <a:off x="2275988" y="2819400"/>
            <a:ext cx="782637" cy="1843088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8862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“greasy” -</a:t>
            </a:r>
          </a:p>
          <a:p>
            <a:r>
              <a:rPr lang="en-US" dirty="0" smtClean="0"/>
              <a:t>Likes to be in membranes</a:t>
            </a:r>
          </a:p>
          <a:p>
            <a:r>
              <a:rPr lang="en-US" dirty="0" smtClean="0"/>
              <a:t>like mitochondria (the power</a:t>
            </a:r>
          </a:p>
          <a:p>
            <a:r>
              <a:rPr lang="en-US" dirty="0" smtClean="0"/>
              <a:t>plants of the cell)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381000"/>
            <a:ext cx="6705600" cy="1219200"/>
          </a:xfrm>
        </p:spPr>
        <p:txBody>
          <a:bodyPr>
            <a:normAutofit/>
          </a:bodyPr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does CoQ10 work?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86400" y="2133600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pic>
        <p:nvPicPr>
          <p:cNvPr id="34818" name="Picture 2" descr="http://premiermicronutrient.com/files/2012/01/cell-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028949"/>
            <a:ext cx="7658100" cy="3300905"/>
          </a:xfrm>
          <a:prstGeom prst="rect">
            <a:avLst/>
          </a:prstGeom>
          <a:noFill/>
        </p:spPr>
      </p:pic>
      <p:pic>
        <p:nvPicPr>
          <p:cNvPr id="34819" name="Picture 3" descr="C:\Users\dave\AppData\Local\Microsoft\Windows\Temporary Internet Files\Content.IE5\CLCUVL5E\MC90043254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038600"/>
            <a:ext cx="457200" cy="45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2814935"/>
            <a:ext cx="805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CoQ10 is a potent antioxidant – it eliminates free radicals.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free radical?</a:t>
            </a:r>
            <a:endParaRPr lang="en-US" dirty="0"/>
          </a:p>
        </p:txBody>
      </p:sp>
      <p:pic>
        <p:nvPicPr>
          <p:cNvPr id="37890" name="Picture 2" descr="http://www.mitoq.com/wp_uploads/2014/04/free_radical-damage-1280x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7924800" cy="24955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4399" y="5181600"/>
            <a:ext cx="900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unbalanced molecule that can only be satisfied</a:t>
            </a:r>
          </a:p>
          <a:p>
            <a:r>
              <a:rPr lang="en-US" dirty="0" smtClean="0"/>
              <a:t>by attacking another molecule to damage the healthy molecule.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873904"/>
            <a:ext cx="3048000" cy="345069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McGinnis (Alternative Therapies Nov/Dec 2004, Vol. 10 No. 6, p.22) reviewed many studies that demonstrated increased oxidative damage in children diagnosed with ASD.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levels of oxidative stress are correlated with Children on The Spectrum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352800" y="2895600"/>
            <a:ext cx="5410200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Ghezzo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(PLOS One, June 2013, Vol. 8, No. 6, e66418) found many oxidative stress markers were elevated in children diagnosed with ASD and showed a high correlation with clinical features.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308318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CoQ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reduced oxidative stress in ONH </a:t>
            </a:r>
            <a:r>
              <a:rPr lang="en-US" sz="1600" dirty="0" err="1" smtClean="0"/>
              <a:t>astrocytes</a:t>
            </a:r>
            <a:r>
              <a:rPr lang="en-US" sz="1600" dirty="0" smtClean="0"/>
              <a:t> (the cells that help nerve cells work optimally). 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Astrocytes</a:t>
            </a:r>
            <a:r>
              <a:rPr lang="en-US" sz="1600" dirty="0" smtClean="0"/>
              <a:t> under oxidative stress (H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are rescued with 50 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g/ml CoQ10. </a:t>
            </a:r>
          </a:p>
          <a:p>
            <a:endParaRPr lang="en-US" sz="1600" dirty="0" smtClean="0"/>
          </a:p>
          <a:p>
            <a:r>
              <a:rPr lang="en-US" sz="1600" dirty="0" smtClean="0"/>
              <a:t>-The intensity of the green indicates the amount of oxidative damage, note the reduction (by approximately 50%) with CoQ10.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486400" y="4734342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From:</a:t>
            </a:r>
          </a:p>
          <a:p>
            <a:r>
              <a:rPr lang="en-US" sz="1200" i="1" dirty="0" smtClean="0"/>
              <a:t>Cell Death and Disease</a:t>
            </a:r>
            <a:r>
              <a:rPr lang="en-US" sz="1200" dirty="0" smtClean="0"/>
              <a:t> (2013) </a:t>
            </a:r>
            <a:r>
              <a:rPr lang="en-US" sz="1200" b="1" dirty="0" smtClean="0"/>
              <a:t>4</a:t>
            </a:r>
            <a:r>
              <a:rPr lang="en-US" sz="1200" dirty="0" smtClean="0"/>
              <a:t>, e820</a:t>
            </a:r>
            <a:br>
              <a:rPr lang="en-US" sz="1200" dirty="0" smtClean="0"/>
            </a:br>
            <a:r>
              <a:rPr lang="en-US" sz="1200" dirty="0" smtClean="0"/>
              <a:t>Published online 3 October 2013</a:t>
            </a:r>
          </a:p>
          <a:p>
            <a:r>
              <a:rPr lang="en-US" sz="1200" b="1" dirty="0" smtClean="0"/>
              <a:t>Inhibition of oxidative stress by coenzyme Q10 increases mitochondrial mass and improves </a:t>
            </a:r>
            <a:r>
              <a:rPr lang="en-US" sz="1200" b="1" dirty="0" err="1" smtClean="0"/>
              <a:t>bioenergetic</a:t>
            </a:r>
            <a:r>
              <a:rPr lang="en-US" sz="1200" b="1" dirty="0" smtClean="0"/>
              <a:t> function in optic nerve head </a:t>
            </a:r>
            <a:r>
              <a:rPr lang="en-US" sz="1200" b="1" dirty="0" err="1" smtClean="0"/>
              <a:t>astrocytes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endParaRPr lang="en-US" sz="1200" b="1" dirty="0" smtClean="0"/>
          </a:p>
          <a:p>
            <a:r>
              <a:rPr lang="en-US" sz="1200" dirty="0" smtClean="0"/>
              <a:t>Y H Noh, K-Y Kim, M S Shim, S-H </a:t>
            </a:r>
            <a:r>
              <a:rPr lang="en-US" sz="1200" dirty="0" err="1" smtClean="0"/>
              <a:t>Choi</a:t>
            </a:r>
            <a:r>
              <a:rPr lang="en-US" sz="1200" dirty="0" smtClean="0"/>
              <a:t>, S </a:t>
            </a:r>
            <a:r>
              <a:rPr lang="en-US" sz="1200" dirty="0" err="1" smtClean="0"/>
              <a:t>Choi</a:t>
            </a:r>
            <a:r>
              <a:rPr lang="en-US" sz="1200" dirty="0" smtClean="0"/>
              <a:t>, M H </a:t>
            </a:r>
            <a:r>
              <a:rPr lang="en-US" sz="1200" dirty="0" err="1" smtClean="0"/>
              <a:t>Ellisman</a:t>
            </a:r>
            <a:r>
              <a:rPr lang="en-US" sz="1200" dirty="0" smtClean="0"/>
              <a:t>, R N </a:t>
            </a:r>
            <a:r>
              <a:rPr lang="en-US" sz="1200" dirty="0" err="1" smtClean="0"/>
              <a:t>Weinreb</a:t>
            </a:r>
            <a:r>
              <a:rPr lang="en-US" sz="1200" dirty="0" smtClean="0"/>
              <a:t>, G A Perkins and W-K </a:t>
            </a:r>
            <a:r>
              <a:rPr lang="en-US" sz="1200" dirty="0" err="1" smtClean="0"/>
              <a:t>Ju</a:t>
            </a:r>
            <a:endParaRPr lang="en-US" sz="1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124200"/>
            <a:ext cx="468405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676400" y="304800"/>
            <a:ext cx="5334000" cy="871728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rPr>
              <a:t>CoQ10 in Cells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3">
      <a:dk1>
        <a:sysClr val="windowText" lastClr="000000"/>
      </a:dk1>
      <a:lt1>
        <a:sysClr val="window" lastClr="FFFFFF"/>
      </a:lt1>
      <a:dk2>
        <a:srgbClr val="4F14B8"/>
      </a:dk2>
      <a:lt2>
        <a:srgbClr val="C6E7FC"/>
      </a:lt2>
      <a:accent1>
        <a:srgbClr val="9461EE"/>
      </a:accent1>
      <a:accent2>
        <a:srgbClr val="F0E8FC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7723</TotalTime>
  <Words>510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PowerPoint Presentation</vt:lpstr>
      <vt:lpstr>PowerPoint Presentation</vt:lpstr>
      <vt:lpstr>ABA Therapy is Awesome, but can we help at the root cause level?</vt:lpstr>
      <vt:lpstr>PowerPoint Presentation</vt:lpstr>
      <vt:lpstr>PowerPoint Presentation</vt:lpstr>
      <vt:lpstr>PowerPoint Presentation</vt:lpstr>
      <vt:lpstr>What is a free radical?</vt:lpstr>
      <vt:lpstr>High levels of oxidative stress are correlated with Children on The Spectrum </vt:lpstr>
      <vt:lpstr>PowerPoint Presentation</vt:lpstr>
      <vt:lpstr>PowerPoint Presentation</vt:lpstr>
      <vt:lpstr>PowerPoint Presentation</vt:lpstr>
      <vt:lpstr>PowerPoint Presentation</vt:lpstr>
      <vt:lpstr>Some Other Basic Health Benefits </vt:lpstr>
      <vt:lpstr>CoQ10 Alone Is Like One Star With Weak Teammates…</vt:lpstr>
      <vt:lpstr>Versus A Team Of Stars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Mascotti, David P.</cp:lastModifiedBy>
  <cp:revision>242</cp:revision>
  <dcterms:created xsi:type="dcterms:W3CDTF">2009-04-15T15:27:20Z</dcterms:created>
  <dcterms:modified xsi:type="dcterms:W3CDTF">2015-08-21T15:12:12Z</dcterms:modified>
</cp:coreProperties>
</file>